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2">
  <p:sldMasterIdLst>
    <p:sldMasterId id="2147483660" r:id="rId2"/>
    <p:sldMasterId id="2147483675" r:id="rId3"/>
    <p:sldMasterId id="2147483688" r:id="rId4"/>
    <p:sldMasterId id="2147483764" r:id="rId5"/>
    <p:sldMasterId id="2147483778" r:id="rId6"/>
    <p:sldMasterId id="2147483790" r:id="rId7"/>
    <p:sldMasterId id="2147483865" r:id="rId8"/>
    <p:sldMasterId id="2147483901" r:id="rId9"/>
    <p:sldMasterId id="2147483955" r:id="rId10"/>
    <p:sldMasterId id="2147483967" r:id="rId11"/>
  </p:sldMasterIdLst>
  <p:notesMasterIdLst>
    <p:notesMasterId r:id="rId46"/>
  </p:notesMasterIdLst>
  <p:handoutMasterIdLst>
    <p:handoutMasterId r:id="rId47"/>
  </p:handoutMasterIdLst>
  <p:sldIdLst>
    <p:sldId id="738" r:id="rId12"/>
    <p:sldId id="752" r:id="rId13"/>
    <p:sldId id="744" r:id="rId14"/>
    <p:sldId id="1020" r:id="rId15"/>
    <p:sldId id="716" r:id="rId16"/>
    <p:sldId id="780" r:id="rId17"/>
    <p:sldId id="996" r:id="rId18"/>
    <p:sldId id="778" r:id="rId19"/>
    <p:sldId id="470" r:id="rId20"/>
    <p:sldId id="750" r:id="rId21"/>
    <p:sldId id="751" r:id="rId22"/>
    <p:sldId id="732" r:id="rId23"/>
    <p:sldId id="754" r:id="rId24"/>
    <p:sldId id="757" r:id="rId25"/>
    <p:sldId id="758" r:id="rId26"/>
    <p:sldId id="761" r:id="rId27"/>
    <p:sldId id="2289" r:id="rId28"/>
    <p:sldId id="781" r:id="rId29"/>
    <p:sldId id="783" r:id="rId30"/>
    <p:sldId id="782" r:id="rId31"/>
    <p:sldId id="986" r:id="rId32"/>
    <p:sldId id="993" r:id="rId33"/>
    <p:sldId id="785" r:id="rId34"/>
    <p:sldId id="769" r:id="rId35"/>
    <p:sldId id="784" r:id="rId36"/>
    <p:sldId id="770" r:id="rId37"/>
    <p:sldId id="775" r:id="rId38"/>
    <p:sldId id="786" r:id="rId39"/>
    <p:sldId id="748" r:id="rId40"/>
    <p:sldId id="749" r:id="rId41"/>
    <p:sldId id="991" r:id="rId42"/>
    <p:sldId id="2291" r:id="rId43"/>
    <p:sldId id="772" r:id="rId44"/>
    <p:sldId id="2292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19" userDrawn="1">
          <p15:clr>
            <a:srgbClr val="A4A3A4"/>
          </p15:clr>
        </p15:guide>
        <p15:guide id="2" pos="2100" userDrawn="1">
          <p15:clr>
            <a:srgbClr val="A4A3A4"/>
          </p15:clr>
        </p15:guide>
        <p15:guide id="3" orient="horz" pos="2929" userDrawn="1">
          <p15:clr>
            <a:srgbClr val="A4A3A4"/>
          </p15:clr>
        </p15:guide>
        <p15:guide id="4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05BB"/>
    <a:srgbClr val="009900"/>
    <a:srgbClr val="FF9933"/>
    <a:srgbClr val="CC0066"/>
    <a:srgbClr val="CCCC00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90162" autoAdjust="0"/>
  </p:normalViewPr>
  <p:slideViewPr>
    <p:cSldViewPr>
      <p:cViewPr varScale="1">
        <p:scale>
          <a:sx n="89" d="100"/>
          <a:sy n="89" d="100"/>
        </p:scale>
        <p:origin x="891" y="69"/>
      </p:cViewPr>
      <p:guideLst>
        <p:guide pos="3839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-9462"/>
    </p:cViewPr>
  </p:sorter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19"/>
        <p:guide pos="2100"/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7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4" Type="http://schemas.openxmlformats.org/officeDocument/2006/relationships/image" Target="../media/image7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300"/>
            </a:lvl1pPr>
          </a:lstStyle>
          <a:p>
            <a:fld id="{128FCA9C-FF92-4024-BDEC-A6D3B663DC09}" type="datetimeFigureOut">
              <a:rPr lang="en-US"/>
              <a:t>7/23/2024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3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/>
          <a:lstStyle>
            <a:lvl1pPr algn="r">
              <a:defRPr sz="1300"/>
            </a:lvl1pPr>
          </a:lstStyle>
          <a:p>
            <a:fld id="{772AB877-E7B1-4681-847E-D0918612832B}" type="datetimeFigureOut">
              <a:rPr lang="en-US"/>
              <a:t>7/23/2024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0" rIns="93160" bIns="4658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0" tIns="46580" rIns="93160" bIns="4658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3160" tIns="46580" rIns="93160" bIns="46580" rtlCol="0" anchor="b"/>
          <a:lstStyle>
            <a:lvl1pPr algn="r">
              <a:defRPr sz="13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2029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0ED3E-96F1-42F5-B069-21717AF7396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24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You need spacers</a:t>
            </a:r>
            <a:r>
              <a:rPr lang="en-US" baseline="0" dirty="0"/>
              <a:t> to organize everything and, of course, benzene are natural spacers for the purpose of making </a:t>
            </a:r>
            <a:r>
              <a:rPr lang="en-US" baseline="0" dirty="0" err="1"/>
              <a:t>polyaromatics</a:t>
            </a:r>
            <a:endParaRPr lang="en-US" dirty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CC33F4-142C-4A66-913E-FE4A96FC2771}" type="slidenum">
              <a:rPr lang="en-US">
                <a:solidFill>
                  <a:srgbClr val="1F497D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29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Arial" panose="020B0604020202020204" pitchFamily="34" charset="0"/>
                <a:cs typeface="Arial" pitchFamily="34" charset="0"/>
              </a:rPr>
              <a:t>Hint: </a:t>
            </a:r>
            <a:r>
              <a:rPr lang="en-US" sz="1200" dirty="0" err="1">
                <a:latin typeface="Arial" panose="020B0604020202020204" pitchFamily="34" charset="0"/>
                <a:cs typeface="Arial" pitchFamily="34" charset="0"/>
              </a:rPr>
              <a:t>ChemDraw</a:t>
            </a: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 makes it </a:t>
            </a:r>
            <a:r>
              <a:rPr lang="en-US" sz="1200">
                <a:latin typeface="Arial" panose="020B0604020202020204" pitchFamily="34" charset="0"/>
                <a:cs typeface="Arial" pitchFamily="34" charset="0"/>
              </a:rPr>
              <a:t>very easy </a:t>
            </a:r>
            <a:endParaRPr lang="en-US" sz="1200" dirty="0">
              <a:latin typeface="Arial" panose="020B0604020202020204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itchFamily="34" charset="0"/>
              </a:rPr>
              <a:t>The original</a:t>
            </a:r>
            <a:r>
              <a:rPr lang="en-US" sz="1200" baseline="0" dirty="0">
                <a:latin typeface="Arial" panose="020B0604020202020204" pitchFamily="34" charset="0"/>
                <a:cs typeface="Arial" pitchFamily="34" charset="0"/>
              </a:rPr>
              <a:t> representation looked so difficult because I followed the undergraduate mantra “do not bend the triple bonds”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Arial" panose="020B0604020202020204" pitchFamily="34" charset="0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Arial" panose="020B0604020202020204" pitchFamily="34" charset="0"/>
                <a:cs typeface="Arial" pitchFamily="34" charset="0"/>
              </a:rPr>
              <a:t>If you see the bent alkynes in this talk it is not because I don’t know that alkynes are linear but because I want to help you follow the structural design. </a:t>
            </a:r>
            <a:endParaRPr lang="en-US" sz="1200" dirty="0"/>
          </a:p>
          <a:p>
            <a:endParaRPr lang="en-US" dirty="0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82D032-522D-4AED-94DC-6A326BA6C128}" type="slidenum">
              <a:rPr lang="en-US">
                <a:solidFill>
                  <a:srgbClr val="1F497D"/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665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CC33F4-142C-4A66-913E-FE4A96FC2771}" type="slidenum">
              <a:rPr lang="en-US">
                <a:solidFill>
                  <a:srgbClr val="1F497D"/>
                </a:solidFill>
                <a:latin typeface="Calibri"/>
              </a:rPr>
              <a:pPr>
                <a:defRPr/>
              </a:pPr>
              <a:t>12</a:t>
            </a:fld>
            <a:endParaRPr lang="en-US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37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CEBE-700A-43A6-8F82-6FC2879A154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54545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5CEBE-700A-43A6-8F82-6FC2879A15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47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5CEBE-700A-43A6-8F82-6FC2879A15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75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5CEBE-700A-43A6-8F82-6FC2879A15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34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быстрее строить полициклические молекулы?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21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22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EEF4-0D11-4657-B45B-3AA96748AD7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4319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students in the audience that I obviously care about it so much</a:t>
            </a:r>
          </a:p>
          <a:p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yin/yang of chemistry</a:t>
            </a:r>
          </a:p>
          <a:p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synergy of cyclizations and fragmentations – what does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 mean? </a:t>
            </a:r>
            <a:r>
              <a:rPr lang="en-US" dirty="0"/>
              <a:t>Two main questions in chemistry:</a:t>
            </a:r>
          </a:p>
          <a:p>
            <a:r>
              <a:rPr lang="en-US" dirty="0"/>
              <a:t>We will narrow the</a:t>
            </a:r>
            <a:r>
              <a:rPr lang="en-US" baseline="0" dirty="0"/>
              <a:t> focus a little bit and concentrate on cycles (&gt;90% of molecules that we know have a cycle!). Furthermore, most of molecules that we don’t know ALSO have a cycle</a:t>
            </a:r>
            <a:endParaRPr lang="en-US" dirty="0"/>
          </a:p>
          <a:p>
            <a:endParaRPr lang="en-US" b="0" dirty="0">
              <a:latin typeface="Arial" pitchFamily="34" charset="0"/>
              <a:cs typeface="Arial" pitchFamily="34" charset="0"/>
            </a:endParaRPr>
          </a:p>
          <a:p>
            <a:r>
              <a:rPr lang="en-US" b="0" dirty="0">
                <a:latin typeface="Arial" pitchFamily="34" charset="0"/>
                <a:cs typeface="Arial" pitchFamily="34" charset="0"/>
              </a:rPr>
              <a:t>The importance of fragmentations – </a:t>
            </a:r>
          </a:p>
          <a:p>
            <a:r>
              <a:rPr lang="en-US" b="0" dirty="0">
                <a:latin typeface="Arial" pitchFamily="34" charset="0"/>
                <a:cs typeface="Arial" pitchFamily="34" charset="0"/>
              </a:rPr>
              <a:t>Build conceptual</a:t>
            </a:r>
            <a:r>
              <a:rPr lang="en-US" b="0" baseline="0" dirty="0">
                <a:latin typeface="Arial" pitchFamily="34" charset="0"/>
                <a:cs typeface="Arial" pitchFamily="34" charset="0"/>
              </a:rPr>
              <a:t> bridges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between different functional groups, adjust oxidation level, aromatize, remove directing groups after they have served their purpose,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etc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58B80-203A-4DC9-A54F-406EF0A75C5D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28577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EEF4-0D11-4657-B45B-3AA96748AD7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0697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EEF4-0D11-4657-B45B-3AA96748AD7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42981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9EEF4-0D11-4657-B45B-3AA96748AD7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63138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and I hope that this will stay that way and that there will always be something new that I don’t have time to tell you about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>
                <a:solidFill>
                  <a:srgbClr val="545454"/>
                </a:solidFill>
              </a:rPr>
              <a:pPr/>
              <a:t>29</a:t>
            </a:fld>
            <a:endParaRPr 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860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and I hope that this will stay that way and that there will always be something new that I don’t have time to tell you about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>
                <a:solidFill>
                  <a:srgbClr val="545454"/>
                </a:solidFill>
              </a:rPr>
              <a:pPr/>
              <a:t>30</a:t>
            </a:fld>
            <a:endParaRPr 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40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r>
              <a:rPr lang="en-US" dirty="0"/>
              <a:t>In the present work, we have increased N–H bond acidity by seven orders of magnitude from our earlier studies by switching from aniline (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r>
              <a:rPr lang="en-US" dirty="0"/>
              <a:t> ∼ 30 in DMSO) to amides (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r>
              <a:rPr lang="en-US" dirty="0"/>
              <a:t> ∼ 23 in DMSO). Such deactivation of the conjugated nitrogen base increases the activation barrier for C–N bond formation from 8.5 to 17.2 kcal mol</a:t>
            </a:r>
            <a:r>
              <a:rPr lang="en-US" baseline="30000" dirty="0"/>
              <a:t>−1</a:t>
            </a:r>
            <a:r>
              <a:rPr lang="en-US" dirty="0"/>
              <a:t> and decreased reaction exergonicity from 28</a:t>
            </a:r>
            <a:r>
              <a:rPr lang="en-US" baseline="30000" dirty="0"/>
              <a:t>10</a:t>
            </a:r>
            <a:r>
              <a:rPr lang="en-US" dirty="0"/>
              <a:t> to 4 kcal mol</a:t>
            </a:r>
            <a:r>
              <a:rPr lang="en-US" baseline="30000" dirty="0"/>
              <a:t>−1</a:t>
            </a:r>
            <a:r>
              <a:rPr lang="en-US" dirty="0"/>
              <a:t>. Thus, the present use of a stabilized N-anion provided important “bracketing” information on the thermodynamic limits of three-electron C–N bond formation.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20371-6156-475F-86E5-5421FFB6473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568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r>
              <a:rPr lang="en-US" dirty="0"/>
              <a:t>In the present work, we have increased N–H bond acidity by seven orders of magnitude from our earlier studies by switching from aniline (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r>
              <a:rPr lang="en-US" dirty="0"/>
              <a:t> ∼ 30 in DMSO) to amides (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r>
              <a:rPr lang="en-US" dirty="0"/>
              <a:t> ∼ 23 in DMSO). Such deactivation of the conjugated nitrogen base increases the activation barrier for C–N bond formation from 8.5 to 17.2 kcal mol</a:t>
            </a:r>
            <a:r>
              <a:rPr lang="en-US" baseline="30000" dirty="0"/>
              <a:t>−1</a:t>
            </a:r>
            <a:r>
              <a:rPr lang="en-US" dirty="0"/>
              <a:t> and decreased reaction exergonicity from 28</a:t>
            </a:r>
            <a:r>
              <a:rPr lang="en-US" baseline="30000" dirty="0"/>
              <a:t>10</a:t>
            </a:r>
            <a:r>
              <a:rPr lang="en-US" dirty="0"/>
              <a:t> to 4 kcal mol</a:t>
            </a:r>
            <a:r>
              <a:rPr lang="en-US" baseline="30000" dirty="0"/>
              <a:t>−1</a:t>
            </a:r>
            <a:r>
              <a:rPr lang="en-US" dirty="0"/>
              <a:t>. Thus, the present use of a stabilized N-anion provided important “bracketing” information on the thermodynamic limits of three-electron C–N bond formation.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20371-6156-475F-86E5-5421FFB6473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80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699752-E90E-4FFB-8964-F62BFC5765E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5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245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12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most of other talks on reactions, I will be asking the two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eternal questions of chemistry. 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always ask them and recently wrote a book where I tried to answer these questions to the best of my ability. 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 today 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narrow this talk to discussion of bond making and breaking in the context of cyclization reactions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synergy of cyclizations and fragmentations – what does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 mean? </a:t>
            </a:r>
            <a:r>
              <a:rPr lang="en-US" dirty="0"/>
              <a:t>Two main questions in chemistry:</a:t>
            </a:r>
          </a:p>
          <a:p>
            <a:r>
              <a:rPr lang="en-US" dirty="0"/>
              <a:t>We will narrow the</a:t>
            </a:r>
            <a:r>
              <a:rPr lang="en-US" baseline="0" dirty="0"/>
              <a:t> focus a little bit and concentrate on cycles (&gt;90% of molecules that we know have a cycle!). Furthermore, most of molecules that we don’t know ALSO have a cycle</a:t>
            </a:r>
            <a:endParaRPr lang="en-US" dirty="0"/>
          </a:p>
          <a:p>
            <a:endParaRPr lang="en-US" b="0" dirty="0">
              <a:latin typeface="Arial" pitchFamily="34" charset="0"/>
              <a:cs typeface="Arial" pitchFamily="34" charset="0"/>
            </a:endParaRPr>
          </a:p>
          <a:p>
            <a:r>
              <a:rPr lang="en-US" b="0" dirty="0">
                <a:latin typeface="Arial" pitchFamily="34" charset="0"/>
                <a:cs typeface="Arial" pitchFamily="34" charset="0"/>
              </a:rPr>
              <a:t>The importance of fragmentations – </a:t>
            </a:r>
          </a:p>
          <a:p>
            <a:r>
              <a:rPr lang="en-US" b="0" dirty="0">
                <a:latin typeface="Arial" pitchFamily="34" charset="0"/>
                <a:cs typeface="Arial" pitchFamily="34" charset="0"/>
              </a:rPr>
              <a:t>Build conceptual</a:t>
            </a:r>
            <a:r>
              <a:rPr lang="en-US" b="0" baseline="0" dirty="0">
                <a:latin typeface="Arial" pitchFamily="34" charset="0"/>
                <a:cs typeface="Arial" pitchFamily="34" charset="0"/>
              </a:rPr>
              <a:t> bridges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between different functional groups, adjust oxidation level, aromatize, remove directing groups after they have served their purpose,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etc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58B80-203A-4DC9-A54F-406EF0A75C5D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490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most of other talks on reactions, I will be asking the two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eternal questions of chemistry. 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always ask them and recently wrote a book where I tried to answer these questions to the best of my ability. 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 today 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will narrow this talk to discussion of bond making and breaking in the context of cyclization reactions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synergy of cyclizations and fragmentations – what does</a:t>
            </a:r>
            <a:r>
              <a:rPr lang="en-US" sz="1200" b="1" baseline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 mean? </a:t>
            </a:r>
            <a:r>
              <a:rPr lang="en-US" dirty="0"/>
              <a:t>Two main questions in chemistry:</a:t>
            </a:r>
          </a:p>
          <a:p>
            <a:r>
              <a:rPr lang="en-US" dirty="0"/>
              <a:t>We will narrow the</a:t>
            </a:r>
            <a:r>
              <a:rPr lang="en-US" baseline="0" dirty="0"/>
              <a:t> focus a little bit and concentrate on cycles (&gt;90% of molecules that we know have a cycle!). Furthermore, most of molecules that we don’t know ALSO have a cycle</a:t>
            </a:r>
            <a:endParaRPr lang="en-US" dirty="0"/>
          </a:p>
          <a:p>
            <a:endParaRPr lang="en-US" b="0" dirty="0">
              <a:latin typeface="Arial" pitchFamily="34" charset="0"/>
              <a:cs typeface="Arial" pitchFamily="34" charset="0"/>
            </a:endParaRPr>
          </a:p>
          <a:p>
            <a:r>
              <a:rPr lang="en-US" b="0" dirty="0">
                <a:latin typeface="Arial" pitchFamily="34" charset="0"/>
                <a:cs typeface="Arial" pitchFamily="34" charset="0"/>
              </a:rPr>
              <a:t>The importance of fragmentations – </a:t>
            </a:r>
          </a:p>
          <a:p>
            <a:r>
              <a:rPr lang="en-US" b="0" dirty="0">
                <a:latin typeface="Arial" pitchFamily="34" charset="0"/>
                <a:cs typeface="Arial" pitchFamily="34" charset="0"/>
              </a:rPr>
              <a:t>Build conceptual</a:t>
            </a:r>
            <a:r>
              <a:rPr lang="en-US" b="0" baseline="0" dirty="0">
                <a:latin typeface="Arial" pitchFamily="34" charset="0"/>
                <a:cs typeface="Arial" pitchFamily="34" charset="0"/>
              </a:rPr>
              <a:t> bridges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between different functional groups, adjust oxidation level, aromatize, remove directing groups after they have served their purpose,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etc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458B80-203A-4DC9-A54F-406EF0A75C5D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97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will mostly talk about control of selectivity in this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38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6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We are playing molecular </a:t>
            </a:r>
            <a:r>
              <a:rPr lang="en-US" sz="1200" kern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tetris</a:t>
            </a:r>
            <a:r>
              <a:rPr lang="en-US" sz="1200" kern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with hexagons trying to make </a:t>
            </a:r>
            <a:r>
              <a:rPr lang="en-US" sz="1200" kern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polyaromtic</a:t>
            </a:r>
            <a:r>
              <a:rPr lang="en-US" sz="1200" kern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compounds,</a:t>
            </a:r>
            <a:r>
              <a:rPr lang="en-US" sz="1200" kern="0" baseline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graphene </a:t>
            </a:r>
            <a:r>
              <a:rPr lang="en-US" sz="1200" kern="0" baseline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substrucurtes</a:t>
            </a:r>
            <a:r>
              <a:rPr lang="en-US" sz="1200" kern="0" baseline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of precise size and </a:t>
            </a:r>
            <a:r>
              <a:rPr lang="en-US" sz="1200" kern="0" baseline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funcitonality</a:t>
            </a:r>
            <a:endParaRPr lang="en-US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>
                <a:solidFill>
                  <a:srgbClr val="545454"/>
                </a:solidFill>
              </a:rPr>
              <a:pPr/>
              <a:t>6</a:t>
            </a:fld>
            <a:endParaRPr 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85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6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1200" kern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We are playing molecular </a:t>
            </a:r>
            <a:r>
              <a:rPr lang="en-US" sz="1200" kern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tetris</a:t>
            </a:r>
            <a:r>
              <a:rPr lang="en-US" sz="1200" kern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with hexagons trying to make </a:t>
            </a:r>
            <a:r>
              <a:rPr lang="en-US" sz="1200" kern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polyaromtic</a:t>
            </a:r>
            <a:r>
              <a:rPr lang="en-US" sz="1200" kern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compounds,</a:t>
            </a:r>
            <a:r>
              <a:rPr lang="en-US" sz="1200" kern="0" baseline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graphene </a:t>
            </a:r>
            <a:r>
              <a:rPr lang="en-US" sz="1200" kern="0" baseline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substrucurtes</a:t>
            </a:r>
            <a:r>
              <a:rPr lang="en-US" sz="1200" kern="0" baseline="0" dirty="0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 of precise size and </a:t>
            </a:r>
            <a:r>
              <a:rPr lang="en-US" sz="1200" kern="0" baseline="0" dirty="0" err="1">
                <a:solidFill>
                  <a:srgbClr val="000000"/>
                </a:solidFill>
                <a:ea typeface="ＭＳ Ｐゴシック" charset="-128"/>
                <a:cs typeface="Arial" pitchFamily="34" charset="0"/>
              </a:rPr>
              <a:t>funcitonality</a:t>
            </a:r>
            <a:endParaRPr lang="en-US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>
                <a:solidFill>
                  <a:srgbClr val="545454"/>
                </a:solidFill>
              </a:rPr>
              <a:pPr/>
              <a:t>7</a:t>
            </a:fld>
            <a:endParaRPr lang="en-US">
              <a:solidFill>
                <a:srgbClr val="5454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91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will mostly talk about control of selectivity in this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84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82D032-522D-4AED-94DC-6A326BA6C128}" type="slidenum">
              <a:rPr lang="en-US">
                <a:solidFill>
                  <a:srgbClr val="1F497D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srgbClr val="1F497D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607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2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1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116C6A-4B6B-460D-988E-68316148BD50}" type="datetime1">
              <a:rPr lang="en-US" smtClean="0">
                <a:solidFill>
                  <a:srgbClr val="000000"/>
                </a:solidFill>
              </a:rPr>
              <a:t>7/23/2024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203ED9-A588-4CD1-BD1D-C14F7AFB7D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00740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36343-15EB-45A4-8CE6-96F828474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05936-3245-4A70-AE99-7CDC094E7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64687-7848-4AAE-81A7-400EEDC65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F5A4E-3AAB-4058-B73E-D9B99239AF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05CB-1AE7-497E-A9A9-741D438F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58885-B2C9-4DFC-AD31-D7D7797B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2342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CBD2F-DA9F-4A76-AA5A-64840CC9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3BFAB-DA3F-4E48-9865-C169FA85F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7FEFF-1E21-422B-9246-02D87191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FE975-E4F4-4246-A0BD-8B5A4254A8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C4380-B7F6-4BB6-ACB2-224B0AAF6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FEFA9-DF7C-423F-892D-845909A3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087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D3896-7752-4A8A-82EA-A2B4204A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BE2FE-596F-4469-8386-08DB001B7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2D2E7-FC42-4ADB-9F9A-EAC77CFA0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82FC7-E7B9-4CAD-A7D5-9B5E22B7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977B4-FDC5-4DCB-BB8B-BC7A11C152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5258B-02D4-4E1F-9D7C-82B90C832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AF4F7-5D50-4BCC-9888-447931E57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01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07A53-A53A-4970-B287-B7AB9BD98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B5D84-CC70-41CB-9ADF-265A95BC4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ACF5FB-4FFB-4237-830D-6A86818B4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EEDC1C-4BBE-42F7-90C9-0F4CA2D03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467460-F473-42BA-9D3F-61D7095126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6DBD49-0967-4A02-80AB-0DFDA4B0C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83FC-87F0-449D-895C-910C56A943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D9CCDF-2E26-475B-ABC2-FCE93B0A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B0446C-E278-4C58-8724-DAC9005A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48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B234-AF32-4397-8893-52F12E96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8F6C5-99FD-4AAA-878F-430230015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ED5A6-606D-4E2B-8F18-AAAF63C4F1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E61127-1963-4E3B-842C-9304042A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BE660-722E-4789-830E-31D542B24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560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981438-6F4B-45C6-AB7F-1BED402A2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87695-8A77-4D00-B098-DF1CEDE59E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0498C-7D49-4549-93E7-89E913067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431391-D7FE-4C8D-A156-B2E9CA0F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435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EFD9-5356-40A3-9ED6-F020B242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D7F64-2D34-4A70-9D63-1DE4F72AE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F8960-6087-4087-AEAE-AE4BF088A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39B9D-9A4C-40FD-9FB2-439C5BAE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4427F-4746-4EC3-B5D3-6168E568D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97A2C-A319-4329-B7E0-698A85C1E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69F22-6E87-4712-8972-F65A45D7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7858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2E616-B7DB-4725-B5CE-40BC2A4A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5CFE60-21B3-4E9D-B9C5-E7FC57EC0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22AAB-5EEA-467A-89F1-44E680C34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66B4C-D3EE-4DC9-B0F5-1BC9194C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75323-F827-4817-BE92-42483E3D0B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3B213-C591-46A5-BCD0-7E0A7684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B9CFA-0007-4612-8844-97129DE0F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529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ECE9-765A-40D2-A73B-CB6C2F2A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A24C0-2166-4CE2-BEE5-236E62464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E4937-6C76-4DFC-AA18-5B7972FC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6603-FDE8-44C2-B10D-6566662C3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5E39-AAF7-4AA5-AA5B-8F4F21B2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F80D9-2E2A-401C-9F71-05EE77727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050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8D0546-B484-41E2-9A78-38D12DEF6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C9189-3DC4-407E-BE5D-BFA5B9F2A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C75D5-CA65-4A9F-BC8F-880F8B79A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5F77-CEFD-426F-99BD-B17BABD530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B09DD-4E64-4CE7-9E87-081C225B1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F6859-61A8-47AD-A0DE-93E19CBC7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8575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7982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386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944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457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006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135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431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251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222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1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64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2986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234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301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5735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6294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53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3E774D-7AD1-4861-8C5C-127EB98CE263}" type="datetime1">
              <a:rPr lang="en-US" smtClean="0">
                <a:solidFill>
                  <a:srgbClr val="000000"/>
                </a:solidFill>
              </a:rPr>
              <a:t>7/23/2024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04F6DB-4549-4591-A98E-C5ED52F8824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63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8364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1018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604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9235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86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8469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057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574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3589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4753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720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B7039-AF32-4A28-959A-D3D20120CB90}" type="datetime1">
              <a:rPr lang="en-US" smtClean="0">
                <a:solidFill>
                  <a:srgbClr val="000080"/>
                </a:solidFill>
                <a:cs typeface="Arial" pitchFamily="34" charset="0"/>
              </a:rPr>
              <a:t>7/23/2024</a:t>
            </a:fld>
            <a:endParaRPr lang="en-US">
              <a:solidFill>
                <a:srgbClr val="000080"/>
              </a:solidFill>
              <a:cs typeface="Arial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80"/>
              </a:solidFill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B8643-752E-4A5E-9B72-70CE4D5D26C8}" type="slidenum">
              <a:rPr lang="en-US">
                <a:solidFill>
                  <a:srgbClr val="000080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8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52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4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E4F39E-DB29-4B97-A891-115A16B05C07}" type="datetime1">
              <a:rPr lang="en-US" smtClean="0">
                <a:solidFill>
                  <a:srgbClr val="000000"/>
                </a:solidFill>
              </a:rPr>
              <a:t>7/23/2024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D7B412-8E0A-4C12-9C49-36A8CB4A68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595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955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2112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77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7676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9659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5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650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936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7862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8103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777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421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2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685801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CB7A5B-11EC-47A4-89A5-F68F5B2ADB84}" type="datetime1">
              <a:rPr lang="en-US" smtClean="0">
                <a:solidFill>
                  <a:srgbClr val="000000"/>
                </a:solidFill>
              </a:rPr>
              <a:t>7/23/2024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chemeClr val="tx1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203ED9-A588-4CD1-BD1D-C14F7AFB7D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14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098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139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547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7044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6151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4013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722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433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455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3568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8575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68030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72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90598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5735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90526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439B3-5D95-40ED-AA54-E88E09DB6D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87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E3AB-8917-4CE2-BBC5-941F9FE59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38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6EE8-CC07-46C9-9CC2-AD12829E37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030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4334-25CD-41D1-8774-E09BFC4252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10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082E-F192-46F1-827A-56D4AD46FC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27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6E80-DB5E-429D-BCF2-D4D579F58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26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97149-C99C-4B0F-8EDC-583426EB5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256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B11C-A4E5-4F99-945C-47CC79D014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3036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5B40-F29A-4591-83DE-A2A9514E1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90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944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EFCF-D00B-447E-B9EB-C3BBF8BC84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165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87BA-5888-4529-8C36-256B4F0035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7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C0D1-B57F-49E6-98FF-7D6E84300D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19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83DF-9A59-40A6-95BD-EDC54F5ED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12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4F53-F901-4D4B-93C5-3EE3C548B5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35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B3515-9A13-4074-BBC2-EDD2EEA8F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514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43234-1C9F-4BDC-85C9-BA210DB98D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36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797C-A3EE-4AB9-BB4E-DD03B0EAC9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328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B49E4-DB1B-489C-88B1-3CC06870B5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021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0FC9-C589-4565-9437-72F9E0157A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544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809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6C8A-32A4-41C8-9E55-02AA85537E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199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4BD-9FAA-46DC-ABEC-50F2805F29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77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8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8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D346F-6410-43F3-9A7B-20CFDAE3A0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29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8274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439B3-5D95-40ED-AA54-E88E09DB6DC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568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8E3AB-8917-4CE2-BBC5-941F9FE59A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694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26EE8-CC07-46C9-9CC2-AD12829E37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06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B4334-25CD-41D1-8774-E09BFC4252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547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2082E-F192-46F1-827A-56D4AD46FC5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102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06E80-DB5E-429D-BCF2-D4D579F58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06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31418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97149-C99C-4B0F-8EDC-583426EB5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845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B11C-A4E5-4F99-945C-47CC79D014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742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D5B40-F29A-4591-83DE-A2A9514E17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53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EFCF-D00B-447E-B9EB-C3BBF8BC84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650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087BA-5888-4529-8C36-256B4F0035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697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6404" y="4800600"/>
            <a:ext cx="7063740" cy="169164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fld id="{3D565DF9-5B0F-4DCC-9BA7-36EAB8775FB9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7/23/2024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FEDADACC-08A3-41FF-9411-EC342740D3BB}" type="slidenum">
              <a:rPr lang="en-US" smtClean="0">
                <a:solidFill>
                  <a:srgbClr val="FFFFFF">
                    <a:lumMod val="65000"/>
                  </a:srgbClr>
                </a:solidFill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5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0E59FD0C-5451-4CA0-86AF-E70AE3279989}" type="datetimeFigureOut">
              <a:rPr lang="en-US" smtClean="0">
                <a:solidFill>
                  <a:srgbClr val="000000"/>
                </a:solidFill>
              </a:rPr>
              <a:pPr/>
              <a:t>7/23/2024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2053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6404" y="758952"/>
            <a:ext cx="706374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4800600"/>
            <a:ext cx="706374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755E31E2-66B3-495C-AFCB-AB2BF3C42C61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353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6404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4860" y="1828801"/>
            <a:ext cx="336042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AF366676-0DF9-41B7-943D-B796C8145D04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820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717185"/>
            <a:ext cx="336042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6404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99432" y="1717185"/>
            <a:ext cx="3364992" cy="73152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lang="en-US" sz="1800" b="0" kern="1200" spc="1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8000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94860" y="2507550"/>
            <a:ext cx="336042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E24A6971-1AAC-4961-AB77-BDC172081596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39765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B1E0D3BC-BE69-4526-AF3D-1C7E60CABC61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868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078244B5-C83D-4F58-B9DF-136FBC378143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46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400300" cy="1600197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8200" y="685800"/>
            <a:ext cx="4559300" cy="5486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99735"/>
            <a:ext cx="24003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6710522A-1A36-471E-98AA-12504DC1B29E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074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846963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257800"/>
            <a:ext cx="748665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846963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6108590"/>
            <a:ext cx="748665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41BF04F3-7E5A-41FF-BD53-1864C0F3369F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45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5E6621DE-2211-4BFE-A524-16F5FBC3E1A1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80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6525" y="381000"/>
            <a:ext cx="1857375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381000"/>
            <a:ext cx="5800725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11A9D6BB-F0D8-4B01-9EEB-B08A3D0DCC5B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25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28600"/>
            <a:ext cx="7269480" cy="685800"/>
          </a:xfrm>
        </p:spPr>
        <p:txBody>
          <a:bodyPr>
            <a:normAutofit/>
          </a:bodyPr>
          <a:lstStyle>
            <a:lvl1pPr algn="ctr">
              <a:defRPr lang="en-US" sz="3200" b="1" kern="1200" spc="-50" baseline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C59BEFF4-8071-49DE-A63A-D06DB837FF13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908573" y="1219200"/>
            <a:ext cx="34528" cy="46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36819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28600"/>
            <a:ext cx="7269480" cy="685800"/>
          </a:xfrm>
        </p:spPr>
        <p:txBody>
          <a:bodyPr>
            <a:normAutofit/>
          </a:bodyPr>
          <a:lstStyle>
            <a:lvl1pPr algn="ctr">
              <a:defRPr lang="en-US" sz="2800" b="1" kern="1200" spc="-50" baseline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908573" y="1219200"/>
            <a:ext cx="34528" cy="460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6977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28600"/>
            <a:ext cx="7269480" cy="685800"/>
          </a:xfrm>
        </p:spPr>
        <p:txBody>
          <a:bodyPr>
            <a:normAutofit/>
          </a:bodyPr>
          <a:lstStyle>
            <a:lvl1pPr algn="ctr">
              <a:defRPr lang="en-US" sz="3200" b="1" kern="1200" spc="-50" baseline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31457" y="1044178"/>
            <a:ext cx="1904999" cy="273844"/>
          </a:xfrm>
          <a:prstGeom prst="rect">
            <a:avLst/>
          </a:prstGeom>
        </p:spPr>
        <p:txBody>
          <a:bodyPr/>
          <a:lstStyle/>
          <a:p>
            <a:fld id="{C59BEFF4-8071-49DE-A63A-D06DB837FF13}" type="datetime1">
              <a:rPr lang="en-US" smtClean="0">
                <a:solidFill>
                  <a:srgbClr val="46464A">
                    <a:lumMod val="20000"/>
                    <a:lumOff val="80000"/>
                  </a:srgbClr>
                </a:solidFill>
              </a:rPr>
              <a:pPr/>
              <a:t>7/23/2024</a:t>
            </a:fld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993255" y="4092178"/>
            <a:ext cx="35814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6464A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1055" y="6172201"/>
            <a:ext cx="685800" cy="593725"/>
          </a:xfrm>
          <a:prstGeom prst="rect">
            <a:avLst/>
          </a:prstGeom>
        </p:spPr>
        <p:txBody>
          <a:bodyPr/>
          <a:lstStyle/>
          <a:p>
            <a:fld id="{FEDADACC-08A3-41FF-9411-EC342740D3BB}" type="slidenum">
              <a:rPr lang="en-US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908573" y="1219200"/>
            <a:ext cx="34528" cy="46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9534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34C24-54E6-462C-8EAF-045A41412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A7B48-FC5D-442C-89F7-A3ED56DBD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A2BCB-518D-43F8-92C5-D5BE66A47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C06DB-A6E8-4810-9A1C-52883D9405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4170D-4B55-457C-BE62-6DE6C331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FB5B6-F77D-49D9-B703-4C3D2379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5236" name="Picture 38" descr="FSU_sea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839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D3F14-CA97-49D7-998A-29C52E874C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5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6260" name="Picture 4" descr="FSU_sea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440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7284" name="Picture 4" descr="FSU_sea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8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523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5236" name="Picture 38" descr="FSU_seal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43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F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u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01720-F9F0-4A5E-A6B2-C9E19D9B4547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97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056B5-DC3A-4ADA-B06A-EA784F2495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67B82-BAA6-474A-A98A-8A6B0477EE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1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01720-F9F0-4A5E-A6B2-C9E19D9B4547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057F4-A8C1-43DE-A41F-FA4C8583B1A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97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360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6404" y="365760"/>
            <a:ext cx="726948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99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20" r:id="rId13"/>
    <p:sldLayoutId id="2147483940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AA4B03-1943-4FF0-A7A5-F93BEEBE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054DA-DCD4-4758-83FD-B79F6B630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83C9E-8B80-4B8A-81E0-6686E06EA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A6D19-6FFC-49C4-8157-0D5CBB0881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1269C-C169-4ADD-93F4-D9C634835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0E430-B919-42AE-A140-F38780D93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EDD84-E698-4CA0-B441-E5FD0D3578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g"/><Relationship Id="rId5" Type="http://schemas.openxmlformats.org/officeDocument/2006/relationships/image" Target="../media/image4.emf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slideLayout" Target="../slideLayouts/slideLayout75.xml"/><Relationship Id="rId7" Type="http://schemas.openxmlformats.org/officeDocument/2006/relationships/oleObject" Target="../embeddings/oleObject12.bin"/><Relationship Id="rId2" Type="http://schemas.openxmlformats.org/officeDocument/2006/relationships/tags" Target="../tags/tag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7.gif"/><Relationship Id="rId2" Type="http://schemas.openxmlformats.org/officeDocument/2006/relationships/tags" Target="../tags/tag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ing.net/paperDetails?eid=0,35025" TargetMode="External"/><Relationship Id="rId13" Type="http://schemas.openxmlformats.org/officeDocument/2006/relationships/hyperlink" Target="http://www.chem.fsu.edu/News.php?NewsID=87" TargetMode="External"/><Relationship Id="rId3" Type="http://schemas.openxmlformats.org/officeDocument/2006/relationships/hyperlink" Target="https://www.thieme-connect.com/products/ejournals/html/10.1055/s-0036-1590046" TargetMode="External"/><Relationship Id="rId7" Type="http://schemas.openxmlformats.org/officeDocument/2006/relationships/hyperlink" Target="http://pubs.acs.org/doi/pdf/10.1021/acs.joc.6b01052" TargetMode="External"/><Relationship Id="rId12" Type="http://schemas.openxmlformats.org/officeDocument/2006/relationships/hyperlink" Target="http://nbo6.chem.wisc.edu/feature.htm" TargetMode="External"/><Relationship Id="rId17" Type="http://schemas.openxmlformats.org/officeDocument/2006/relationships/hyperlink" Target="https://amphoteros.com/2016/06/29/the-good-old-hybridization/" TargetMode="External"/><Relationship Id="rId2" Type="http://schemas.openxmlformats.org/officeDocument/2006/relationships/hyperlink" Target="http://onlinelibrary.wiley.com/doi/10.1002/anie.201609111/full" TargetMode="External"/><Relationship Id="rId16" Type="http://schemas.openxmlformats.org/officeDocument/2006/relationships/hyperlink" Target="http://onlinelibrary.wiley.com/journal/10.1002/(ISSN)1099-1395/homepage/MostAccessed.html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onlinelibrary.wiley.com/doi/10.1002/anie.201605799/abstract" TargetMode="External"/><Relationship Id="rId11" Type="http://schemas.openxmlformats.org/officeDocument/2006/relationships/hyperlink" Target="https://www.chemistryworld.com/research/add-more-peroxide-to-stabilise-new-drug-molecules/9080.article" TargetMode="External"/><Relationship Id="rId5" Type="http://schemas.openxmlformats.org/officeDocument/2006/relationships/hyperlink" Target="http://onlinelibrary.wiley.com/doi/10.1002/chem.201781461/abstract;jsessionid=353F91AE73F994CC01BCE39523322B31.f02t03" TargetMode="External"/><Relationship Id="rId15" Type="http://schemas.openxmlformats.org/officeDocument/2006/relationships/hyperlink" Target="http://onlinelibrary.wiley.com/doi/10.1002/poc.3382/abstract" TargetMode="External"/><Relationship Id="rId10" Type="http://schemas.openxmlformats.org/officeDocument/2006/relationships/hyperlink" Target="http://pubs.rsc.org/en/content/articlepdf/2015/sc/c5sc02402a" TargetMode="External"/><Relationship Id="rId4" Type="http://schemas.openxmlformats.org/officeDocument/2006/relationships/hyperlink" Target="http://onlinelibrary.wiley.com/doi/10.1002/chem.201603491/epdf" TargetMode="External"/><Relationship Id="rId9" Type="http://schemas.openxmlformats.org/officeDocument/2006/relationships/hyperlink" Target="http://pubs.acs.org/doi/abs/10.1021/acs.orglett.5b03522" TargetMode="External"/><Relationship Id="rId14" Type="http://schemas.openxmlformats.org/officeDocument/2006/relationships/hyperlink" Target="http://pubs.acs.org/doi/abs/10.1021/ja510563d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cing.net/paperDetails?eid=0,35025" TargetMode="External"/><Relationship Id="rId13" Type="http://schemas.openxmlformats.org/officeDocument/2006/relationships/hyperlink" Target="http://www.chem.fsu.edu/News.php?NewsID=87" TargetMode="External"/><Relationship Id="rId3" Type="http://schemas.openxmlformats.org/officeDocument/2006/relationships/hyperlink" Target="https://www.thieme-connect.com/products/ejournals/html/10.1055/s-0036-1590046" TargetMode="External"/><Relationship Id="rId7" Type="http://schemas.openxmlformats.org/officeDocument/2006/relationships/hyperlink" Target="http://pubs.acs.org/doi/pdf/10.1021/acs.joc.6b01052" TargetMode="External"/><Relationship Id="rId12" Type="http://schemas.openxmlformats.org/officeDocument/2006/relationships/hyperlink" Target="http://nbo6.chem.wisc.edu/feature.htm" TargetMode="External"/><Relationship Id="rId17" Type="http://schemas.openxmlformats.org/officeDocument/2006/relationships/hyperlink" Target="https://amphoteros.com/2016/06/29/the-good-old-hybridization/" TargetMode="External"/><Relationship Id="rId2" Type="http://schemas.openxmlformats.org/officeDocument/2006/relationships/hyperlink" Target="http://onlinelibrary.wiley.com/doi/10.1002/anie.201609111/full" TargetMode="External"/><Relationship Id="rId16" Type="http://schemas.openxmlformats.org/officeDocument/2006/relationships/hyperlink" Target="http://onlinelibrary.wiley.com/journal/10.1002/(ISSN)1099-1395/homepage/MostAccessed.html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://onlinelibrary.wiley.com/doi/10.1002/anie.201605799/abstract" TargetMode="External"/><Relationship Id="rId11" Type="http://schemas.openxmlformats.org/officeDocument/2006/relationships/hyperlink" Target="https://www.chemistryworld.com/research/add-more-peroxide-to-stabilise-new-drug-molecules/9080.article" TargetMode="External"/><Relationship Id="rId5" Type="http://schemas.openxmlformats.org/officeDocument/2006/relationships/hyperlink" Target="http://onlinelibrary.wiley.com/doi/10.1002/chem.201781461/abstract;jsessionid=353F91AE73F994CC01BCE39523322B31.f02t03" TargetMode="External"/><Relationship Id="rId15" Type="http://schemas.openxmlformats.org/officeDocument/2006/relationships/hyperlink" Target="http://onlinelibrary.wiley.com/doi/10.1002/poc.3382/abstract" TargetMode="External"/><Relationship Id="rId10" Type="http://schemas.openxmlformats.org/officeDocument/2006/relationships/hyperlink" Target="http://pubs.rsc.org/en/content/articlepdf/2015/sc/c5sc02402a" TargetMode="External"/><Relationship Id="rId4" Type="http://schemas.openxmlformats.org/officeDocument/2006/relationships/hyperlink" Target="http://onlinelibrary.wiley.com/doi/10.1002/chem.201603491/epdf" TargetMode="External"/><Relationship Id="rId9" Type="http://schemas.openxmlformats.org/officeDocument/2006/relationships/hyperlink" Target="http://pubs.acs.org/doi/abs/10.1021/acs.orglett.5b03522" TargetMode="External"/><Relationship Id="rId14" Type="http://schemas.openxmlformats.org/officeDocument/2006/relationships/hyperlink" Target="http://pubs.acs.org/doi/abs/10.1021/ja510563d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aily.com/releases/2018/02/180220143511.htm" TargetMode="External"/><Relationship Id="rId13" Type="http://schemas.openxmlformats.org/officeDocument/2006/relationships/hyperlink" Target="http://pubs.acs.org/doi/10.1021/jacs.7b07519" TargetMode="External"/><Relationship Id="rId18" Type="http://schemas.openxmlformats.org/officeDocument/2006/relationships/hyperlink" Target="http://news.fsu.edu/news/science-technology/2017/10/09/fsu-scientists-twist-make-better-chemical-reactions/" TargetMode="External"/><Relationship Id="rId3" Type="http://schemas.openxmlformats.org/officeDocument/2006/relationships/hyperlink" Target="http://onlinelibrary.wiley.com/doi/10.1002/anie.201712783/abstract" TargetMode="External"/><Relationship Id="rId21" Type="http://schemas.openxmlformats.org/officeDocument/2006/relationships/hyperlink" Target="https://www.thieme-connect.com/products/ejournals/abstract/10.1055/s-0036-1591247" TargetMode="External"/><Relationship Id="rId7" Type="http://schemas.openxmlformats.org/officeDocument/2006/relationships/hyperlink" Target="https://www.nsf.gov/news/news_summ.jsp?cntn_id=244591&amp;org=NSF&amp;from=news" TargetMode="External"/><Relationship Id="rId12" Type="http://schemas.openxmlformats.org/officeDocument/2006/relationships/hyperlink" Target="https://cen.acs.org/articles/96/i7/Elusive-Criegee-reaction-intermediate-captured.html" TargetMode="External"/><Relationship Id="rId17" Type="http://schemas.openxmlformats.org/officeDocument/2006/relationships/hyperlink" Target="http://www.cell.com/cms/attachment/2110843283/2083372400/mmc2.mp4" TargetMode="External"/><Relationship Id="rId25" Type="http://schemas.openxmlformats.org/officeDocument/2006/relationships/hyperlink" Target="http://pubs.acs.org/doi/abs/10.1021/jacs.6b11054?journalCode=jacsat&amp;quickLinkVolume=139&amp;quickLinkPage=3406&amp;selectedTab=citation&amp;volume=139" TargetMode="External"/><Relationship Id="rId2" Type="http://schemas.openxmlformats.org/officeDocument/2006/relationships/hyperlink" Target="http://www.worldscientific.com/worldscibooks/10.1142/q0119" TargetMode="External"/><Relationship Id="rId16" Type="http://schemas.openxmlformats.org/officeDocument/2006/relationships/hyperlink" Target="http://www.cell.com/chem/abstract/S2451-9294(17)30318-2" TargetMode="External"/><Relationship Id="rId20" Type="http://schemas.openxmlformats.org/officeDocument/2006/relationships/hyperlink" Target="http://www.plasticsnews.com/article/20170804/NEWS/170809937/ibm-researchers-create-new-family-of-fluoropolymers" TargetMode="Externa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phys.org/news/2018-02-olympic-molecule-breakthrough-winter-games.html" TargetMode="External"/><Relationship Id="rId11" Type="http://schemas.openxmlformats.org/officeDocument/2006/relationships/hyperlink" Target="https://wiley.altmetric.com/details/33445002" TargetMode="External"/><Relationship Id="rId24" Type="http://schemas.openxmlformats.org/officeDocument/2006/relationships/hyperlink" Target="http://onlinelibrary.wiley.com/doi/10.1002/anie.201610699/abstract" TargetMode="External"/><Relationship Id="rId5" Type="http://schemas.openxmlformats.org/officeDocument/2006/relationships/hyperlink" Target="http://news.fsu.edu/news/science-technology/2018/02/20/researchers-achieve-olympic-ring-molecule-breakthrough-just-time-winter-games/" TargetMode="External"/><Relationship Id="rId15" Type="http://schemas.openxmlformats.org/officeDocument/2006/relationships/hyperlink" Target="http://pubs.acs.org/action/showMostReadArticles?journalCode=jacsat" TargetMode="External"/><Relationship Id="rId23" Type="http://schemas.openxmlformats.org/officeDocument/2006/relationships/hyperlink" Target="http://pubs.rsc.org/en/content/articlelanding/2014/OB/C7OB00527J#!divAbstract" TargetMode="External"/><Relationship Id="rId10" Type="http://schemas.openxmlformats.org/officeDocument/2006/relationships/hyperlink" Target="http://onlinelibrary.wiley.com/doi/10.1002/anie.201712651/epdf" TargetMode="External"/><Relationship Id="rId19" Type="http://schemas.openxmlformats.org/officeDocument/2006/relationships/hyperlink" Target="https://www.nature.com/articles/s41467-017-00186-3.epdf" TargetMode="External"/><Relationship Id="rId4" Type="http://schemas.openxmlformats.org/officeDocument/2006/relationships/hyperlink" Target="https://wiley.altmetric.com/details/33403465" TargetMode="External"/><Relationship Id="rId9" Type="http://schemas.openxmlformats.org/officeDocument/2006/relationships/hyperlink" Target="https://www.eurekalert.org/pub_releases/2018-02/fsu-ra021918.php" TargetMode="External"/><Relationship Id="rId14" Type="http://schemas.openxmlformats.org/officeDocument/2006/relationships/hyperlink" Target="https://www.thieme-connect.com/products/ejournals/pdf/10.1055/s-0037-1609179.pdf" TargetMode="External"/><Relationship Id="rId22" Type="http://schemas.openxmlformats.org/officeDocument/2006/relationships/hyperlink" Target="http://pubs.acs.org/doi/abs/10.1021/jacs.7b05367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105.xml"/><Relationship Id="rId7" Type="http://schemas.openxmlformats.org/officeDocument/2006/relationships/oleObject" Target="../embeddings/oleObject15.bin"/><Relationship Id="rId2" Type="http://schemas.openxmlformats.org/officeDocument/2006/relationships/tags" Target="../tags/tag1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emf"/><Relationship Id="rId12" Type="http://schemas.openxmlformats.org/officeDocument/2006/relationships/image" Target="../media/image49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48.emf"/><Relationship Id="rId5" Type="http://schemas.openxmlformats.org/officeDocument/2006/relationships/image" Target="../media/image46.jpg"/><Relationship Id="rId10" Type="http://schemas.openxmlformats.org/officeDocument/2006/relationships/image" Target="../media/image45.emf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2.png"/><Relationship Id="rId5" Type="http://schemas.openxmlformats.org/officeDocument/2006/relationships/image" Target="../media/image51.e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slideLayout" Target="../slideLayouts/slideLayout96.xml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8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4.emf"/><Relationship Id="rId11" Type="http://schemas.openxmlformats.org/officeDocument/2006/relationships/image" Target="../media/image57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56.emf"/><Relationship Id="rId4" Type="http://schemas.openxmlformats.org/officeDocument/2006/relationships/notesSlide" Target="../notesSlides/notesSlide21.xml"/><Relationship Id="rId9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0.emf"/><Relationship Id="rId2" Type="http://schemas.openxmlformats.org/officeDocument/2006/relationships/slideLayout" Target="../slideLayouts/slideLayout9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9.e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11.emf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70.emf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1.jpeg"/><Relationship Id="rId11" Type="http://schemas.openxmlformats.org/officeDocument/2006/relationships/oleObject" Target="../embeddings/oleObject37.bin"/><Relationship Id="rId5" Type="http://schemas.openxmlformats.org/officeDocument/2006/relationships/image" Target="../media/image67.emf"/><Relationship Id="rId10" Type="http://schemas.openxmlformats.org/officeDocument/2006/relationships/image" Target="../media/image69.emf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8.tif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4.emf"/><Relationship Id="rId12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hyperlink" Target="https://pubs.acs.org/doi/10.1021/jacs.2c09637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1.png"/><Relationship Id="rId2" Type="http://schemas.openxmlformats.org/officeDocument/2006/relationships/tags" Target="../tags/tag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800" y="228600"/>
            <a:ext cx="8655260" cy="1108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How to Become Famous </a:t>
            </a:r>
          </a:p>
          <a:p>
            <a:pPr algn="ctr">
              <a:lnSpc>
                <a:spcPct val="115000"/>
              </a:lnSpc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(with Organic Chemistry)</a:t>
            </a:r>
            <a:endParaRPr lang="en-US" sz="3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2978" name="Picture 162" descr="Ludwig-Maximilians-Universität Münch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819400" y="5315721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Igor Alabugin,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Florida State University,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4586" y="6172200"/>
            <a:ext cx="2016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July 23, 2024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974" y="4099104"/>
            <a:ext cx="1627951" cy="10824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8" y="2462890"/>
            <a:ext cx="1110341" cy="1110341"/>
          </a:xfrm>
          <a:prstGeom prst="rect">
            <a:avLst/>
          </a:prstGeom>
        </p:spPr>
      </p:pic>
      <p:pic>
        <p:nvPicPr>
          <p:cNvPr id="16" name="Picture 121" descr="https://openclipart.org/image/2400px/svg_to_png/215030/Ouroboro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975" y="1970636"/>
            <a:ext cx="2056089" cy="205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344688"/>
              </p:ext>
            </p:extLst>
          </p:nvPr>
        </p:nvGraphicFramePr>
        <p:xfrm>
          <a:off x="1677713" y="1606449"/>
          <a:ext cx="5040262" cy="3045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CS ChemDraw Drawing" r:id="rId8" imgW="4368860" imgH="2639250" progId="ChemDraw.Document.6.0">
                  <p:embed/>
                </p:oleObj>
              </mc:Choice>
              <mc:Fallback>
                <p:oleObj name="CS ChemDraw Drawing" r:id="rId8" imgW="4368860" imgH="263925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77713" y="1606449"/>
                        <a:ext cx="5040262" cy="3045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7063512" y="4611223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? =  4</a:t>
            </a:r>
            <a:endParaRPr lang="en-US" sz="2400" i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462" y="2050554"/>
            <a:ext cx="1543050" cy="16192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61875" y="323245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6185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42"/>
    </mc:Choice>
    <mc:Fallback xmlns="">
      <p:transition advTm="3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9009" y="243086"/>
            <a:ext cx="8620258" cy="60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Let’s add aromatic spacers to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oligoalkynes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693863" y="1149352"/>
          <a:ext cx="5670550" cy="354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CS ChemDraw Drawing" r:id="rId5" imgW="4455622" imgH="2780663" progId="ChemDraw.Document.6.0">
                  <p:embed/>
                </p:oleObj>
              </mc:Choice>
              <mc:Fallback>
                <p:oleObj name="CS ChemDraw Drawing" r:id="rId5" imgW="4455622" imgH="278066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3863" y="1149352"/>
                        <a:ext cx="5670550" cy="3548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423160" y="4750221"/>
            <a:ext cx="6211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of the two “alkyne origami” patterns to choose?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2433" y="5172362"/>
            <a:ext cx="2492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Topogically</a:t>
            </a:r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endo is preferred</a:t>
            </a:r>
          </a:p>
        </p:txBody>
      </p:sp>
      <p:sp>
        <p:nvSpPr>
          <p:cNvPr id="2" name="Rectangle 1"/>
          <p:cNvSpPr/>
          <p:nvPr/>
        </p:nvSpPr>
        <p:spPr>
          <a:xfrm>
            <a:off x="4770164" y="5172362"/>
            <a:ext cx="31213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rgbClr val="9999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Stereoelectronically</a:t>
            </a:r>
            <a:r>
              <a:rPr lang="en-US" sz="2200" b="1" dirty="0">
                <a:solidFill>
                  <a:srgbClr val="9999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/>
            <a:r>
              <a:rPr lang="en-US" sz="2200" b="1" dirty="0">
                <a:solidFill>
                  <a:srgbClr val="9999FF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Exo is preferred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31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65">
        <p14:honeycomb/>
      </p:transition>
    </mc:Choice>
    <mc:Fallback xmlns="">
      <p:transition spd="slow" advTm="1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87987" y="357341"/>
            <a:ext cx="8768024" cy="693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2700" b="1" dirty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“To bend or not to bend”:</a:t>
            </a:r>
          </a:p>
          <a:p>
            <a:pPr algn="ctr"/>
            <a:r>
              <a:rPr lang="en-US" sz="2700" b="1" dirty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Simplifying the analysis of alkyne folding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91247" y="1769269"/>
          <a:ext cx="8664764" cy="18997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CS ChemDraw Drawing" r:id="rId5" imgW="5574315" imgH="1221971" progId="ChemDraw.Document.6.0">
                  <p:embed/>
                </p:oleObj>
              </mc:Choice>
              <mc:Fallback>
                <p:oleObj name="CS ChemDraw Drawing" r:id="rId5" imgW="5574315" imgH="122197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247" y="1769269"/>
                        <a:ext cx="8664764" cy="18997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143000" y="3962400"/>
          <a:ext cx="7260336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name="CS ChemDraw Drawing" r:id="rId7" imgW="3782008" imgH="476735" progId="ChemDraw.Document.6.0">
                  <p:embed/>
                </p:oleObj>
              </mc:Choice>
              <mc:Fallback>
                <p:oleObj name="CS ChemDraw Drawing" r:id="rId7" imgW="3782008" imgH="4767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3000" y="3962400"/>
                        <a:ext cx="7260336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2985329" y="1179353"/>
            <a:ext cx="327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“all-</a:t>
            </a:r>
            <a:r>
              <a:rPr lang="en-US" sz="24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 cascade</a:t>
            </a:r>
            <a:endParaRPr lang="en-US" sz="2400" dirty="0">
              <a:solidFill>
                <a:srgbClr val="000080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5170197"/>
            <a:ext cx="3534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Can we make a </a:t>
            </a:r>
            <a:r>
              <a:rPr lang="en-US" sz="2000" dirty="0" err="1">
                <a:solidFill>
                  <a:srgbClr val="3005BB"/>
                </a:solidFill>
                <a:latin typeface="Arial" pitchFamily="34" charset="0"/>
              </a:rPr>
              <a:t>polyacetylene</a:t>
            </a:r>
            <a:r>
              <a:rPr lang="en-US" sz="2000" dirty="0">
                <a:solidFill>
                  <a:srgbClr val="3005BB"/>
                </a:solidFill>
                <a:latin typeface="Arial" pitchFamily="34" charset="0"/>
              </a:rPr>
              <a:t> chain between two rows of benzenes  </a:t>
            </a:r>
            <a:r>
              <a:rPr lang="en-US" sz="2000" dirty="0">
                <a:solidFill>
                  <a:schemeClr val="tx1"/>
                </a:solidFill>
                <a:latin typeface="Arial" pitchFamily="34" charset="0"/>
              </a:rPr>
              <a:t>with this radical “polymerization”?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7226" y="4479031"/>
            <a:ext cx="1809405" cy="260202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32802665"/>
      </p:ext>
    </p:extLst>
  </p:cSld>
  <p:clrMapOvr>
    <a:masterClrMapping/>
  </p:clrMapOvr>
  <p:transition advTm="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81000" y="261258"/>
            <a:ext cx="7924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lvl="0"/>
            <a:r>
              <a:rPr lang="en-US" sz="2800" dirty="0">
                <a:solidFill>
                  <a:srgbClr val="C00000"/>
                </a:solidFill>
              </a:rPr>
              <a:t>“Directing groups” </a:t>
            </a:r>
            <a:r>
              <a:rPr lang="en-US" sz="2800" dirty="0"/>
              <a:t>for intermolecular control of reactivity?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556706"/>
              </p:ext>
            </p:extLst>
          </p:nvPr>
        </p:nvGraphicFramePr>
        <p:xfrm>
          <a:off x="757119" y="1139700"/>
          <a:ext cx="3390900" cy="228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4" name="CS ChemDraw Drawing" r:id="rId5" imgW="2163765" imgH="1458000" progId="ChemDraw.Document.6.0">
                  <p:embed/>
                </p:oleObj>
              </mc:Choice>
              <mc:Fallback>
                <p:oleObj name="CS ChemDraw Drawing" r:id="rId5" imgW="2163765" imgH="145800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119" y="1139700"/>
                        <a:ext cx="3390900" cy="2284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4267200" y="1314762"/>
            <a:ext cx="3862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is the right combination that will create a transient but effective supramolecular X…DR “bond”?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20699"/>
            <a:ext cx="4703210" cy="2662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62400"/>
            <a:ext cx="1546788" cy="15467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5741437"/>
            <a:ext cx="1919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80"/>
                </a:solidFill>
                <a:latin typeface="Arial" pitchFamily="34" charset="0"/>
              </a:rPr>
              <a:t>Gabriel dos </a:t>
            </a:r>
            <a:r>
              <a:rPr lang="en-US" dirty="0" err="1">
                <a:solidFill>
                  <a:srgbClr val="000080"/>
                </a:solidFill>
                <a:latin typeface="Arial" pitchFamily="34" charset="0"/>
              </a:rPr>
              <a:t>Passos</a:t>
            </a:r>
            <a:r>
              <a:rPr lang="en-US" dirty="0">
                <a:solidFill>
                  <a:srgbClr val="000080"/>
                </a:solidFill>
                <a:latin typeface="Arial" pitchFamily="34" charset="0"/>
              </a:rPr>
              <a:t> Gomes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67804" y="4669805"/>
            <a:ext cx="27760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i="1" dirty="0">
                <a:solidFill>
                  <a:srgbClr val="7A0000"/>
                </a:solidFill>
                <a:latin typeface="Helvetica neue"/>
                <a:cs typeface="Lucida Sans Unicode" panose="020B0602030504020204" pitchFamily="34" charset="0"/>
              </a:rPr>
              <a:t>O…Sn interaction</a:t>
            </a:r>
            <a:endParaRPr lang="en-US" sz="2100" b="1" dirty="0">
              <a:solidFill>
                <a:srgbClr val="7A0000"/>
              </a:solidFill>
              <a:latin typeface="Helvetica neue"/>
              <a:cs typeface="Lucida Sans Unicode" panose="020B06020305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5943600"/>
            <a:ext cx="396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Helvetica neue"/>
              </a:rPr>
              <a:t>K. Pati, </a:t>
            </a:r>
            <a:r>
              <a:rPr lang="en-US" sz="1200" b="1" dirty="0">
                <a:latin typeface="Helvetica neue"/>
              </a:rPr>
              <a:t>G. Gomes</a:t>
            </a:r>
            <a:r>
              <a:rPr lang="en-US" sz="1200" dirty="0">
                <a:latin typeface="Helvetica neue"/>
              </a:rPr>
              <a:t>, T. Harris, A. Hughes, H. Phan, T. Banerjee, K. Hanson, I. Alabugin, </a:t>
            </a:r>
            <a:r>
              <a:rPr lang="en-US" sz="1200" i="1" dirty="0">
                <a:latin typeface="Helvetica neue"/>
              </a:rPr>
              <a:t>J. Am. Chem. Soc.</a:t>
            </a:r>
            <a:r>
              <a:rPr lang="en-US" sz="1200" dirty="0">
                <a:latin typeface="Helvetica neue"/>
              </a:rPr>
              <a:t>, </a:t>
            </a:r>
            <a:r>
              <a:rPr lang="en-US" sz="1200" b="1" dirty="0">
                <a:latin typeface="Helvetica neue"/>
              </a:rPr>
              <a:t>2015</a:t>
            </a:r>
            <a:r>
              <a:rPr lang="en-US" sz="1200" dirty="0">
                <a:latin typeface="Helvetica neue"/>
              </a:rPr>
              <a:t>, 1165.</a:t>
            </a:r>
            <a:endParaRPr lang="en-US" sz="1200" dirty="0">
              <a:solidFill>
                <a:srgbClr val="FF0000"/>
              </a:solidFill>
              <a:latin typeface="Helvetica neue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705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441"/>
    </mc:Choice>
    <mc:Fallback xmlns="">
      <p:transition advTm="22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444"/>
            <a:ext cx="7772400" cy="476250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many papers will you publish in grad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114800"/>
          </a:xfrm>
        </p:spPr>
        <p:txBody>
          <a:bodyPr/>
          <a:lstStyle/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Umedu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M. Sakae, T.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Yoshinaga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K. Matsumoto, T. Iwata, I. Alabugin, M.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Shindo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"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Regioselective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One-pot Synthesis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Triptycenes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via Triple-Cycloadditions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Arynes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to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Ynolates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" </a:t>
            </a:r>
            <a:r>
              <a:rPr lang="en-US" sz="1400" i="1" dirty="0" err="1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"/>
              </a:rPr>
              <a:t>Angew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"/>
              </a:rPr>
              <a:t>. Chem. Int. Ed.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56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1298 (featured on: • </a:t>
            </a:r>
            <a:r>
              <a:rPr lang="en-US" sz="1400" i="1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Synfacts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 </a:t>
            </a:r>
            <a:r>
              <a:rPr lang="en-US" sz="1400" b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2017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, </a:t>
            </a:r>
            <a:r>
              <a:rPr lang="en-US" sz="14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13 (03)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, 253 “Three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Benzynes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 and the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Ynolate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”,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doi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: 10.1055/s-0036-1590046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S. Z. Vatsadze, Y.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Loginova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I. V. Alabugin "Stereoelectronic Chameleons: The Reversal of Donor-Acceptor Properties of Common Functional Groups by a Geometric Change"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4"/>
              </a:rPr>
              <a:t>Chem. Eur. J.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23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3225 (</a:t>
            </a:r>
            <a:r>
              <a:rPr lang="en-US" sz="1400" i="1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5"/>
              </a:rPr>
              <a:t>Frontspiece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5"/>
              </a:rPr>
              <a:t> of </a:t>
            </a:r>
            <a:r>
              <a:rPr lang="en-US" sz="14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5"/>
              </a:rPr>
              <a:t>Chemistry ­– A European Journal</a:t>
            </a:r>
            <a:r>
              <a:rPr lang="en-US" sz="14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doi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: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10.1002/chem.201781461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I. V. Alabugin "Combining Traceless Directing Groups with Hybridization Control of Radical Reactivity: from Skipped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Enynes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to Defect-Free Hexagonal Frameworks" </a:t>
            </a:r>
            <a:r>
              <a:rPr lang="en-US" sz="1400" i="1" dirty="0" err="1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6"/>
              </a:rPr>
              <a:t>Angew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6"/>
              </a:rPr>
              <a:t>. Chem. Int. Ed.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55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11633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T. Harris,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R. Clark, I. V. Alabugin, "Domino Fragmentations in Traceless Directing Groups of Radical Cascades: Evidence for the Formation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Alkoxy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Radicals via C-O Scission"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7"/>
              </a:rPr>
              <a:t>J. Org. Chem.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81 (14)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6007 (featured on: •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144565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8"/>
              </a:rPr>
              <a:t>sciencing.net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T. Harris, I. V. Alabugin "Fused Catechol Ethers from Gold (I)-Catalyzed Intramolecular Reaction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Propargyl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Ethers with Acetals"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9"/>
              </a:rPr>
              <a:t>Org. Lett.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18 (5)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928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V. A.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Vil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’, A. Terent’ev and I. V. Alabugin, "Stereoelectronic Source of the Anomalous Stability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Bis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-peroxides",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0"/>
              </a:rPr>
              <a:t>Chem. Sci.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6783 (featured on: •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1"/>
              </a:rPr>
              <a:t>Chemistry World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• NBO’s features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2"/>
              </a:rPr>
              <a:t>website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•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144565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3"/>
              </a:rPr>
              <a:t>chem.fsu.edu/News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T. Harris, A. Hughes, H. Phan, T. Banerjee, K. Hanson, I. V. Alabugin "Traceless Directing Groups in Radical Cascades: From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Oligoalkynes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to Fused Helicenes without Tethered Initiators"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J. Am. Chem. Soc.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137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1165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155" indent="-224155"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I. V. Alabugin, S.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Bresch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"Orbital Hybridization: A Key Electronic Factor in Control of Structure And Reactivity"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cs typeface="CMU Bright Roman"/>
                <a:hlinkClick r:id="rId15"/>
              </a:rPr>
              <a:t>J. Phys. Org. Chem.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2014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28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147 (one of the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2316D7"/>
                  </a:solidFill>
                </a:uFill>
                <a:latin typeface="Calibri" panose="020F0502020204030204" pitchFamily="34" charset="0"/>
                <a:cs typeface="CMU Bright Roman"/>
                <a:hlinkClick r:id="rId16"/>
              </a:rPr>
              <a:t>most accessed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papers on: •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JPOC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between 10/2015-09/2016 &amp; 02/2016-08/2017 • department’s most read paper on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ResearchGate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in October–November 2017; featured on: •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2316D7"/>
                  </a:solidFill>
                </a:uFill>
                <a:latin typeface="Calibri" panose="020F0502020204030204" pitchFamily="34" charset="0"/>
                <a:cs typeface="CMU Bright Roman"/>
                <a:hlinkClick r:id="rId17"/>
              </a:rPr>
              <a:t>amphoteros.com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798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443"/>
            <a:ext cx="7772400" cy="476250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many papers will you publish in grad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114800"/>
          </a:xfrm>
        </p:spPr>
        <p:txBody>
          <a:bodyPr/>
          <a:lstStyle/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11.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Umedu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M. Sakae, T.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Yoshinaga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K. Matsumoto, T. Iwata, I. Alabugin, M.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Shindo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"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Regioselective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One-pot Synthesis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Triptycenes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via Triple-Cycloadditions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Arynes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to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Ynolates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" </a:t>
            </a:r>
            <a:r>
              <a:rPr lang="en-US" sz="1400" i="1" dirty="0" err="1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"/>
              </a:rPr>
              <a:t>Angew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"/>
              </a:rPr>
              <a:t>. Chem. Int. Ed.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56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1298 (featured on: • </a:t>
            </a:r>
            <a:r>
              <a:rPr lang="en-US" sz="1400" i="1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Synfacts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 </a:t>
            </a:r>
            <a:r>
              <a:rPr lang="en-US" sz="1400" b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2017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, </a:t>
            </a:r>
            <a:r>
              <a:rPr lang="en-US" sz="14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13 (03)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, 253 “Three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Benzynes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 and the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Ynolate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”,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doi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: 10.1055/s-0036-1590046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10.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S. Z. Vatsadze, Y.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Loginova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I. V. Alabugin "Stereoelectronic Chameleons: The Reversal of Donor-Acceptor Properties of Common Functional Groups by a Geometric Change"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4"/>
              </a:rPr>
              <a:t>Chem. Eur. J.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23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3225 (</a:t>
            </a:r>
            <a:r>
              <a:rPr lang="en-US" sz="1400" i="1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5"/>
              </a:rPr>
              <a:t>Frontspiece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5"/>
              </a:rPr>
              <a:t> of </a:t>
            </a:r>
            <a:r>
              <a:rPr lang="en-US" sz="14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5"/>
              </a:rPr>
              <a:t>Chemistry ­– A European Journal</a:t>
            </a:r>
            <a:r>
              <a:rPr lang="en-US" sz="14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doi</a:t>
            </a:r>
            <a:r>
              <a:rPr lang="en-US" sz="14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: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10.1002/chem.201781461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9.	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I. V. Alabugin "Combining Traceless Directing Groups with Hybridization Control of Radical Reactivity: from Skipped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Enynes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to Defect-Free Hexagonal Frameworks" </a:t>
            </a:r>
            <a:r>
              <a:rPr lang="en-US" sz="1400" i="1" dirty="0" err="1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6"/>
              </a:rPr>
              <a:t>Angew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6"/>
              </a:rPr>
              <a:t>. Chem. Int. Ed.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55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11633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8.	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T. Harris,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R. Clark, I. V. Alabugin, "Domino Fragmentations in Traceless Directing Groups of Radical Cascades: Evidence for the Formation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Alkoxy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Radicals via C-O Scission"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7"/>
              </a:rPr>
              <a:t>J. Org. Chem.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81 (14)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6007 (featured on: •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144565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8"/>
              </a:rPr>
              <a:t>sciencing.net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6.	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T. Harris, I. V. Alabugin "Fused Catechol Ethers from Gold (I)-Catalyzed Intramolecular Reaction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Propargyl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Ethers with Acetals"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9"/>
              </a:rPr>
              <a:t>Org. Lett.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18 (5)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928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5.		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V. A.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Vil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’, A. Terent’ev and I. V. Alabugin, "Stereoelectronic Source of the Anomalous Stability of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Bis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-peroxides",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0"/>
              </a:rPr>
              <a:t>Chem. Sci.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6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6783 (featured on: •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1"/>
              </a:rPr>
              <a:t>Chemistry World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• NBO’s features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2"/>
              </a:rPr>
              <a:t>website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• </a:t>
            </a:r>
            <a:r>
              <a:rPr lang="en-US" sz="1400" dirty="0">
                <a:solidFill>
                  <a:srgbClr val="000000"/>
                </a:solidFill>
                <a:uFill>
                  <a:solidFill>
                    <a:srgbClr val="144565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3"/>
              </a:rPr>
              <a:t>chem.fsu.edu/News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2.	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K.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T. Harris, A. Hughes, H. Phan, T. Banerjee, K. Hanson, I. V. Alabugin "Traceless Directing Groups in Radical Cascades: From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Oligoalkynes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to Fused Helicenes without Tethered Initiators"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J. Am. Chem. Soc.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2015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137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1165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4155" indent="-224155">
              <a:tabLst>
                <a:tab pos="114300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1.		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I. V. Alabugin, S.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Bresch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G. P. Gomes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"Orbital Hybridization: A Key Electronic Factor in Control of Structure And Reactivity"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cs typeface="CMU Bright Roman"/>
                <a:hlinkClick r:id="rId15"/>
              </a:rPr>
              <a:t>J. Phys. Org. Chem.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2014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28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, 147 (one of the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2316D7"/>
                  </a:solidFill>
                </a:uFill>
                <a:latin typeface="Calibri" panose="020F0502020204030204" pitchFamily="34" charset="0"/>
                <a:cs typeface="CMU Bright Roman"/>
                <a:hlinkClick r:id="rId16"/>
              </a:rPr>
              <a:t>most accessed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papers on: •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JPOC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between 10/2015-09/2016 &amp; 02/2016-08/2017 • department’s most read paper on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ResearchGate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 in October–November 2017; featured on: • </a:t>
            </a:r>
            <a:r>
              <a:rPr lang="en-US" sz="1400" i="1" dirty="0">
                <a:solidFill>
                  <a:srgbClr val="000000"/>
                </a:solidFill>
                <a:uFill>
                  <a:solidFill>
                    <a:srgbClr val="2316D7"/>
                  </a:solidFill>
                </a:uFill>
                <a:latin typeface="Calibri" panose="020F0502020204030204" pitchFamily="34" charset="0"/>
                <a:cs typeface="CMU Bright Roman"/>
                <a:hlinkClick r:id="rId17"/>
              </a:rPr>
              <a:t>amphoteros.com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MU Bright Roman"/>
              </a:rPr>
              <a:t>)</a:t>
            </a:r>
            <a:endParaRPr lang="en-US" sz="1400" dirty="0">
              <a:latin typeface="Calibri" panose="020F0502020204030204" pitchFamily="34" charset="0"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3051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76250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many papers will you publish in grad school?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4114800"/>
          </a:xfrm>
        </p:spPr>
        <p:txBody>
          <a:bodyPr/>
          <a:lstStyle/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25.	G. P. Gomes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&amp; I. V. Alabugin "Stereoelectronic Effects: Analysis by Computational and Theoretical Methods", chapter 15 for the book "Applied Theoretical Organic Chemistry" Editor: Prof. Dean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Tantillo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(UC-Irvine), </a:t>
            </a:r>
            <a:r>
              <a:rPr lang="en-US" sz="1200" b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"/>
              </a:rPr>
              <a:t>2018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23.	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N. P.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Tsvetkov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E. Gonzalez-Rodriguez, A. Hughes,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F. D. White, I. V. Alabugin “Radical Alkyne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Peri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-annulations for Synthesis of Functionalized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Phenalenes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Benzanthrenes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and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Olympicene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”, </a:t>
            </a:r>
            <a:r>
              <a:rPr lang="en-US" sz="1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Angew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. Chem. Int. Ed.,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2018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in print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doi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3"/>
              </a:rPr>
              <a:t>: 10.1002/anie.201712783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(•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4"/>
              </a:rPr>
              <a:t>Top 5% of ACIE’s output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. F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eatured 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5"/>
              </a:rPr>
              <a:t>FSU News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reproduced on: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6"/>
              </a:rPr>
              <a:t>phys.org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7"/>
              </a:rPr>
              <a:t>nsf.gov/news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8"/>
              </a:rPr>
              <a:t>sciencedaily.com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9"/>
              </a:rPr>
              <a:t>EurekAlert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9"/>
              </a:rPr>
              <a:t>!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22.	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V. A.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Vil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’,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O. V.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Bityukov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M. A.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Syroeshkin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K. A.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Lyssenko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G. I.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Nikishin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I. V. Alabugin. A. O. Terent’ev “Interrupted Baeyer-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Villiger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Rearrangement: Building A Stereoelectronic Trap for the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Criegee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Intermediate”, </a:t>
            </a:r>
            <a:r>
              <a:rPr lang="en-US" sz="120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Angew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. Chem. Int. Ed.,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2018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in print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0"/>
              </a:rPr>
              <a:t>doi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0"/>
              </a:rPr>
              <a:t>: 10.1002/anie.201712651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. (•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1"/>
              </a:rPr>
              <a:t>Top 5% of ACIE’s output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F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eatured on: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2"/>
              </a:rPr>
              <a:t>Chemical &amp; Engineering N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ews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20.	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C. J. </a:t>
            </a:r>
            <a:r>
              <a:rPr lang="en-US" sz="12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Evoniuk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Gomes,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S. Hill, F. Satoshi, I. V. Alabugin "Coupling C-H activation, N-H deprotonation and Oxidation: metal-free C(sp</a:t>
            </a:r>
            <a:r>
              <a:rPr lang="en-US" sz="1200" baseline="30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)-H aminations with unprotected anilines" </a:t>
            </a:r>
            <a:r>
              <a:rPr lang="en-US" sz="1200" i="1" dirty="0">
                <a:solidFill>
                  <a:srgbClr val="000000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3"/>
              </a:rPr>
              <a:t>J. Am. Chem. Soc.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MU Bright Roman"/>
              </a:rPr>
              <a:t>2017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MU Bright Roman"/>
              </a:rPr>
              <a:t>, 139 (45),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MU Bright Roman"/>
              </a:rPr>
              <a:t>16210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featured on: •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r>
              <a:rPr lang="en-US" sz="1200" i="1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Synfacts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 </a:t>
            </a:r>
            <a:r>
              <a:rPr lang="en-US" sz="1200" b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2018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,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14 (02)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, 144 “Expanded N-Heterocycles through C(sp</a:t>
            </a:r>
            <a:r>
              <a:rPr lang="en-US" sz="1200" baseline="300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3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4"/>
              </a:rPr>
              <a:t>)–H Amination”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in the top 20 most-read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JACS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papers in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5"/>
              </a:rPr>
              <a:t>Oct-Nov 2017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19.	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Harris,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R. Clark, S.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Ayad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V. V.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Lobodin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K. Hanson, I. V. Alabugin "Twisted chiral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cyclodecynes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and remote activation of click reactivity" </a:t>
            </a:r>
            <a:r>
              <a:rPr lang="en-US" sz="1200" i="1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6"/>
              </a:rPr>
              <a:t>Chem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6"/>
              </a:rPr>
              <a:t>, </a:t>
            </a:r>
            <a:r>
              <a:rPr lang="en-US" sz="1200" b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6"/>
              </a:rPr>
              <a:t>2017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6"/>
              </a:rPr>
              <a:t>,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6"/>
              </a:rPr>
              <a:t>3 (4)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6"/>
              </a:rPr>
              <a:t>, 629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(•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7"/>
              </a:rPr>
              <a:t>video-summary of the paper.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F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eatured on: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8"/>
              </a:rPr>
              <a:t>FSU News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18.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N. H. Park,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M.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Fevre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G. O. Jones, I. V. Alabugin, J. L. Hedrick, "Organocatalyzed Synthesis of Fluorinated Poly(aryl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thioethers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)"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9"/>
              </a:rPr>
              <a:t>Nature Communications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9"/>
              </a:rPr>
              <a:t>,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9"/>
              </a:rPr>
              <a:t>  </a:t>
            </a:r>
            <a:r>
              <a:rPr lang="en-US" sz="1200" b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9"/>
              </a:rPr>
              <a:t>2017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9"/>
              </a:rPr>
              <a:t>,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9"/>
              </a:rPr>
              <a:t>8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19"/>
              </a:rPr>
              <a:t>, 166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(a collaboration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with IBM Research,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San Jose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CA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. 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Featured on: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0"/>
              </a:rPr>
              <a:t>Plastic News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;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• </a:t>
            </a:r>
            <a:r>
              <a:rPr lang="en-US" sz="1200" i="1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Synfacts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 </a:t>
            </a:r>
            <a:r>
              <a:rPr lang="en-US" sz="1200" b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2017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, </a:t>
            </a:r>
            <a:r>
              <a:rPr lang="en-US" sz="1200" i="1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13 (10)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, 1035 “Salt-Free Polymerization Yields Fluorinated Poly(aryl </a:t>
            </a:r>
            <a:r>
              <a:rPr lang="en-US" sz="1200" dirty="0" err="1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thioether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1"/>
              </a:rPr>
              <a:t>)s”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)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17.	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Juaristi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G. P. Gomes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A. O. Terent’ev, R.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Notario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I. V. Alabugin "Stereoelectronic Interactions as a Probe for the Existence of the Intramolecular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-Effect"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2"/>
              </a:rPr>
              <a:t>J. Am. Chem. Soc.,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2"/>
              </a:rPr>
              <a:t> </a:t>
            </a:r>
            <a:r>
              <a:rPr lang="en-US" sz="1200" b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2"/>
              </a:rPr>
              <a:t>2017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2"/>
              </a:rPr>
              <a:t>, 139 (31)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2"/>
              </a:rPr>
              <a:t>,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2"/>
              </a:rPr>
              <a:t> 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2"/>
              </a:rPr>
              <a:t>10799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15.	G. P. Gomes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§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C. J.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Evoniuk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§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M. Ly, I. V. Alabugin "Changing the path of least resistance, or access to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endo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-dig products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via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a sequence of three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exo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-trig transition states: electronic effects in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homoallyic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ring expansion cascades of alkenyl isonitriles"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3"/>
              </a:rPr>
              <a:t>Org. </a:t>
            </a:r>
            <a:r>
              <a:rPr lang="en-US" sz="1200" i="1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3"/>
              </a:rPr>
              <a:t>Biom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3"/>
              </a:rPr>
              <a:t>. Chem.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2017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15,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4135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13.	G. P. Gomes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§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Y. A.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Yaremenko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§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P. S.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Radulov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R. A.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Novikov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V. V.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Chernyshev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A. A.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Korlyukov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G. I.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Nikishin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A. O. Terent’ev, I. V. Alabugin "Stereoelectronic Control in the Ozone-Free Synthesis of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Ozonides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" </a:t>
            </a:r>
            <a:r>
              <a:rPr lang="en-US" sz="1200" i="1" dirty="0" err="1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4"/>
              </a:rPr>
              <a:t>Angew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4"/>
              </a:rPr>
              <a:t>. Chem. Int. Ed.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2017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, 56,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4955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indent="-22860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tabLst>
                <a:tab pos="450215" algn="l"/>
                <a:tab pos="900430" algn="l"/>
                <a:tab pos="1350645" algn="l"/>
                <a:tab pos="1800860" algn="l"/>
                <a:tab pos="2251075" algn="l"/>
                <a:tab pos="2701290" algn="l"/>
                <a:tab pos="3151505" algn="l"/>
                <a:tab pos="3601720" algn="l"/>
                <a:tab pos="4051935" algn="l"/>
                <a:tab pos="4502150" algn="l"/>
                <a:tab pos="4952365" algn="l"/>
                <a:tab pos="5402580" algn="l"/>
                <a:tab pos="5852795" algn="l"/>
              </a:tabLst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12.	G. P. Gomes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 &amp; I. V. Alabugin "</a:t>
            </a:r>
            <a:r>
              <a:rPr lang="de-DE" sz="1200" dirty="0">
                <a:latin typeface="Calibri" panose="020F0502020204030204" pitchFamily="34" charset="0"/>
                <a:ea typeface="Calibri" panose="020F0502020204030204" pitchFamily="34" charset="0"/>
                <a:cs typeface="CMU Bright Roman"/>
              </a:rPr>
              <a:t>Drawing Catalytic Power from Charge Separation: Stereoelectronic and Zwitterionic Assistance in the Au(I)-Catalyzed Bergman Cyclization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5"/>
              </a:rPr>
              <a:t>"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5"/>
              </a:rPr>
              <a:t>J. Am. Chem. Soc.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5"/>
              </a:rPr>
              <a:t>, </a:t>
            </a:r>
            <a:r>
              <a:rPr lang="en-US" sz="1200" b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5"/>
              </a:rPr>
              <a:t>2017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5"/>
              </a:rPr>
              <a:t>, </a:t>
            </a:r>
            <a:r>
              <a:rPr lang="en-US" sz="1200" i="1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5"/>
              </a:rPr>
              <a:t>139 (9)</a:t>
            </a:r>
            <a:r>
              <a:rPr lang="en-US" sz="1200" dirty="0">
                <a:solidFill>
                  <a:srgbClr val="0563C1"/>
                </a:solidFill>
                <a:uFill>
                  <a:solidFill>
                    <a:srgbClr val="000099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MU Bright Roman"/>
                <a:hlinkClick r:id="rId25"/>
              </a:rPr>
              <a:t>, 3406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267200" y="6324600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Less than four years since starting his PhD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065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444"/>
            <a:ext cx="7772400" cy="476250"/>
          </a:xfrm>
        </p:spPr>
        <p:txBody>
          <a:bodyPr/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 many papers will you publish in grad school?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1143000"/>
            <a:ext cx="86868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700" dirty="0">
              <a:solidFill>
                <a:srgbClr val="000000"/>
              </a:solidFill>
              <a:latin typeface="Neue Haas Unica Pro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32-42…Were also published (one more is under review)</a:t>
            </a:r>
            <a:endParaRPr lang="en-US" sz="1700" dirty="0">
              <a:solidFill>
                <a:srgbClr val="000000"/>
              </a:solidFill>
              <a:latin typeface="Neue Haas Unica Pro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31. 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A. Hughes, </a:t>
            </a:r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G. P. Gomes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I. V. Alabugin, Stereoelectronic Influence of a “Spectator” Propargylic Substituent Can Override Aromaticity Effects in Radical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Peri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-cyclizations on Route to Expanded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Polyaromatics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</a:t>
            </a:r>
            <a:r>
              <a:rPr lang="en-US" sz="1700" i="1" dirty="0">
                <a:solidFill>
                  <a:srgbClr val="000000"/>
                </a:solidFill>
                <a:latin typeface="Neue Haas Unica Pro"/>
              </a:rPr>
              <a:t>J. Org. Chem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., </a:t>
            </a:r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2019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</a:t>
            </a:r>
            <a:r>
              <a:rPr lang="en-US" sz="1700" i="1" dirty="0">
                <a:solidFill>
                  <a:srgbClr val="000000"/>
                </a:solidFill>
                <a:latin typeface="Neue Haas Unica Pro"/>
              </a:rPr>
              <a:t>84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1853</a:t>
            </a:r>
          </a:p>
          <a:p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30. 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CO</a:t>
            </a:r>
            <a:r>
              <a:rPr lang="en-US" sz="1700" baseline="-25000" dirty="0">
                <a:latin typeface="Neue Haas Unica Pro"/>
                <a:ea typeface="Times New Roman" panose="02020603050405020304" pitchFamily="18" charset="0"/>
              </a:rPr>
              <a:t>2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 or SO</a:t>
            </a:r>
            <a:r>
              <a:rPr lang="en-US" sz="1700" baseline="-25000" dirty="0">
                <a:latin typeface="Neue Haas Unica Pro"/>
                <a:ea typeface="Times New Roman" panose="02020603050405020304" pitchFamily="18" charset="0"/>
              </a:rPr>
              <a:t>2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: Should it stay or should it go? Gomes, G.; </a:t>
            </a:r>
            <a:r>
              <a:rPr lang="en-US" sz="1700" dirty="0" err="1">
                <a:latin typeface="Neue Haas Unica Pro"/>
                <a:ea typeface="Times New Roman" panose="02020603050405020304" pitchFamily="18" charset="0"/>
              </a:rPr>
              <a:t>Wimmer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A.; Smith, J.; </a:t>
            </a:r>
            <a:r>
              <a:rPr lang="en-US" sz="1700" dirty="0" err="1">
                <a:latin typeface="Neue Haas Unica Pro"/>
                <a:ea typeface="Times New Roman" panose="02020603050405020304" pitchFamily="18" charset="0"/>
              </a:rPr>
              <a:t>König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B.; Alabugin, I.V. </a:t>
            </a:r>
            <a:r>
              <a:rPr lang="en-US" sz="1700" i="1" dirty="0">
                <a:latin typeface="Neue Haas Unica Pro"/>
                <a:ea typeface="Times New Roman" panose="02020603050405020304" pitchFamily="18" charset="0"/>
              </a:rPr>
              <a:t>J. Org. Chem.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</a:t>
            </a:r>
            <a:r>
              <a:rPr lang="en-US" sz="1700" b="1" dirty="0">
                <a:latin typeface="Neue Haas Unica Pro"/>
                <a:ea typeface="Times New Roman" panose="02020603050405020304" pitchFamily="18" charset="0"/>
              </a:rPr>
              <a:t>2019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</a:t>
            </a:r>
            <a:r>
              <a:rPr lang="en-US" sz="1700" i="1" dirty="0">
                <a:latin typeface="Neue Haas Unica Pro"/>
                <a:ea typeface="Times New Roman" panose="02020603050405020304" pitchFamily="18" charset="0"/>
              </a:rPr>
              <a:t>84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6232-6243.</a:t>
            </a:r>
            <a:endParaRPr lang="en-US" sz="1700" dirty="0">
              <a:solidFill>
                <a:srgbClr val="000000"/>
              </a:solidFill>
              <a:latin typeface="Neue Haas Unica Pro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29. 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V. A.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Vil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’, </a:t>
            </a:r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G. P. Gomes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M. V.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Ekimova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K. A.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Lyssenko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G. I.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Nikishin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I. V. Alabugin, A. O. Terent’ev “From transient Bayer-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Villiger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 (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Criegee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) intermediate to stable peroxides: BF3-catalyzed synthesis of </a:t>
            </a:r>
            <a:r>
              <a:rPr lang="el-GR" sz="1700" dirty="0">
                <a:solidFill>
                  <a:srgbClr val="000000"/>
                </a:solidFill>
                <a:latin typeface="Neue Haas Unica Pro"/>
              </a:rPr>
              <a:t>β-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hydroperoxy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-</a:t>
            </a:r>
            <a:r>
              <a:rPr lang="el-GR" sz="1700" dirty="0">
                <a:solidFill>
                  <a:srgbClr val="000000"/>
                </a:solidFill>
                <a:latin typeface="Neue Haas Unica Pro"/>
              </a:rPr>
              <a:t>β-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peroxylactones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 from five different types of substrates”, </a:t>
            </a:r>
            <a:r>
              <a:rPr lang="en-US" sz="1700" i="1" dirty="0">
                <a:latin typeface="Neue Haas Unica Pro"/>
                <a:ea typeface="Times New Roman" panose="02020603050405020304" pitchFamily="18" charset="0"/>
              </a:rPr>
              <a:t>J. Org. Chem.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</a:t>
            </a:r>
            <a:r>
              <a:rPr lang="en-US" sz="1700" b="1" dirty="0">
                <a:latin typeface="Neue Haas Unica Pro"/>
                <a:ea typeface="Times New Roman" panose="02020603050405020304" pitchFamily="18" charset="0"/>
              </a:rPr>
              <a:t>2018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</a:t>
            </a:r>
            <a:r>
              <a:rPr lang="en-US" sz="1700" i="1" dirty="0">
                <a:latin typeface="Neue Haas Unica Pro"/>
                <a:ea typeface="Times New Roman" panose="02020603050405020304" pitchFamily="18" charset="0"/>
              </a:rPr>
              <a:t>83,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 13427–13445</a:t>
            </a:r>
            <a:endParaRPr lang="en-US" sz="1700" dirty="0">
              <a:solidFill>
                <a:srgbClr val="000000"/>
              </a:solidFill>
              <a:latin typeface="Neue Haas Unica Pro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28. G. P. Gomes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Y.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Loginova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S. Z. Vatsadze, I. V. Alabugin "Isocyanides as Stereoelectronic Chameleons: The Donor-Acceptor Dichotomy in Radical Additions", </a:t>
            </a:r>
            <a:r>
              <a:rPr lang="de-DE" sz="1700" i="1" dirty="0">
                <a:latin typeface="Neue Haas Unica Pro"/>
                <a:ea typeface="Times New Roman" panose="02020603050405020304" pitchFamily="18" charset="0"/>
              </a:rPr>
              <a:t> J. Am. Chem. Soc. </a:t>
            </a:r>
            <a:r>
              <a:rPr lang="de-DE" sz="1700" b="1" dirty="0">
                <a:latin typeface="Neue Haas Unica Pro"/>
                <a:ea typeface="Times New Roman" panose="02020603050405020304" pitchFamily="18" charset="0"/>
              </a:rPr>
              <a:t>2018</a:t>
            </a:r>
            <a:r>
              <a:rPr lang="de-DE" sz="1700" i="1" dirty="0">
                <a:latin typeface="Neue Haas Unica Pro"/>
                <a:ea typeface="Times New Roman" panose="02020603050405020304" pitchFamily="18" charset="0"/>
              </a:rPr>
              <a:t>, 140, </a:t>
            </a:r>
            <a:r>
              <a:rPr lang="de-DE" sz="1700" dirty="0">
                <a:latin typeface="Neue Haas Unica Pro"/>
                <a:ea typeface="Times New Roman" panose="02020603050405020304" pitchFamily="18" charset="0"/>
              </a:rPr>
              <a:t>14272-14288.</a:t>
            </a:r>
            <a:endParaRPr lang="en-US" sz="1700" dirty="0">
              <a:solidFill>
                <a:srgbClr val="000000"/>
              </a:solidFill>
              <a:latin typeface="Neue Haas Unica Pro"/>
            </a:endParaRPr>
          </a:p>
          <a:p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27. G. P. Gomes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A. E. Morrison, G. B. Dudley, I. V. Alabugin "Optimizing amine-mediated alkyne-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allene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 isomerization to improve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benzannulation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 cascades: synergy between theory and experiments", </a:t>
            </a:r>
            <a:r>
              <a:rPr lang="en-US" sz="1700" i="1" dirty="0">
                <a:latin typeface="Neue Haas Unica Pro"/>
                <a:ea typeface="Times New Roman" panose="02020603050405020304" pitchFamily="18" charset="0"/>
              </a:rPr>
              <a:t>Eur. J. Org. Chem.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</a:t>
            </a:r>
            <a:r>
              <a:rPr lang="en-US" sz="1700" b="1" dirty="0">
                <a:latin typeface="Neue Haas Unica Pro"/>
                <a:ea typeface="Times New Roman" panose="02020603050405020304" pitchFamily="18" charset="0"/>
              </a:rPr>
              <a:t>2019</a:t>
            </a:r>
            <a:r>
              <a:rPr lang="en-US" sz="1700" dirty="0">
                <a:latin typeface="Neue Haas Unica Pro"/>
                <a:ea typeface="Times New Roman" panose="02020603050405020304" pitchFamily="18" charset="0"/>
              </a:rPr>
              <a:t>, </a:t>
            </a:r>
            <a:r>
              <a:rPr lang="en-US" sz="1700" i="1" dirty="0">
                <a:latin typeface="Neue Haas Unica Pro"/>
                <a:ea typeface="Times New Roman" panose="02020603050405020304" pitchFamily="18" charset="0"/>
              </a:rPr>
              <a:t>512-518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.</a:t>
            </a:r>
          </a:p>
          <a:p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26. 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I. V. Alabugin</a:t>
            </a:r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, G. P. Gomes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M. Abdo, "Hyperconjugation", </a:t>
            </a:r>
            <a:r>
              <a:rPr lang="en-US" sz="1700" i="1" dirty="0">
                <a:solidFill>
                  <a:srgbClr val="000000"/>
                </a:solidFill>
                <a:latin typeface="Neue Haas Unica Pro"/>
              </a:rPr>
              <a:t>WIREs </a:t>
            </a:r>
            <a:r>
              <a:rPr lang="en-US" sz="1700" i="1" dirty="0" err="1">
                <a:solidFill>
                  <a:srgbClr val="000000"/>
                </a:solidFill>
                <a:latin typeface="Neue Haas Unica Pro"/>
              </a:rPr>
              <a:t>Comput</a:t>
            </a:r>
            <a:r>
              <a:rPr lang="en-US" sz="1700" i="1" dirty="0">
                <a:solidFill>
                  <a:srgbClr val="000000"/>
                </a:solidFill>
                <a:latin typeface="Neue Haas Unica Pro"/>
              </a:rPr>
              <a:t>. Mol. Sci.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</a:t>
            </a:r>
            <a:r>
              <a:rPr lang="en-US" sz="1700" b="1" dirty="0">
                <a:solidFill>
                  <a:srgbClr val="000000"/>
                </a:solidFill>
                <a:latin typeface="Neue Haas Unica Pro"/>
              </a:rPr>
              <a:t>2019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,  </a:t>
            </a:r>
            <a:r>
              <a:rPr lang="en-US" sz="1700" dirty="0" err="1">
                <a:solidFill>
                  <a:srgbClr val="000000"/>
                </a:solidFill>
                <a:latin typeface="Neue Haas Unica Pro"/>
              </a:rPr>
              <a:t>doi</a:t>
            </a:r>
            <a:r>
              <a:rPr lang="en-US" sz="1700" dirty="0">
                <a:solidFill>
                  <a:srgbClr val="000000"/>
                </a:solidFill>
                <a:latin typeface="Neue Haas Unica Pro"/>
              </a:rPr>
              <a:t>/full/10.1002/wcms.1389.</a:t>
            </a:r>
            <a:endParaRPr lang="en-US" sz="1700" dirty="0">
              <a:latin typeface="Neue Haas Unica Pro"/>
            </a:endParaRPr>
          </a:p>
        </p:txBody>
      </p:sp>
    </p:spTree>
    <p:extLst>
      <p:ext uri="{BB962C8B-B14F-4D97-AF65-F5344CB8AC3E}">
        <p14:creationId xmlns:p14="http://schemas.microsoft.com/office/powerpoint/2010/main" val="1735580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4572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itchFamily="34" charset="0"/>
                <a:ea typeface="Times New Roman"/>
                <a:cs typeface="Arial" pitchFamily="34" charset="0"/>
              </a:rPr>
              <a:t>Non-planar aromatics from skipped alkynes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276600" y="1676400"/>
          <a:ext cx="3200400" cy="2159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8" name="CS ChemDraw Drawing" r:id="rId5" imgW="2767252" imgH="1866623" progId="ChemDraw.Document.6.0">
                  <p:embed/>
                </p:oleObj>
              </mc:Choice>
              <mc:Fallback>
                <p:oleObj name="CS ChemDraw Drawing" r:id="rId5" imgW="2767252" imgH="1866623" progId="ChemDraw.Document.6.0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676400"/>
                        <a:ext cx="3200400" cy="21598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572000" y="1066800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Helicenes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62000" y="1447800"/>
          <a:ext cx="2235726" cy="2313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59" name="CS ChemDraw Drawing" r:id="rId7" imgW="1737153" imgH="1795133" progId="ChemDraw.Document.6.0">
                  <p:embed/>
                </p:oleObj>
              </mc:Choice>
              <mc:Fallback>
                <p:oleObj name="CS ChemDraw Drawing" r:id="rId7" imgW="1737153" imgH="1795133" progId="ChemDraw.Document.6.0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447800"/>
                        <a:ext cx="2235726" cy="23130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381000" y="5105400"/>
            <a:ext cx="8686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Pati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, K.; Gomes, G. P.; Harris, T.; Hughes, A.; Phan, H.; Banerjee, T.; Hanson, K.; Alabugin, I. V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 JACS,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2015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, 1165.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More on why this cascade works so well: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Design principles of the use of alkynes in radical cascades. C. Hu, J. Mena, I.V. Alabugin,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Nature Reviews Chemistry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2023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, https://www.nature.com/articles/s41570-023-00479-w.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49816" t="14107" b="329"/>
          <a:stretch/>
        </p:blipFill>
        <p:spPr>
          <a:xfrm>
            <a:off x="6781800" y="1676400"/>
            <a:ext cx="1835252" cy="19880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29401" y="373380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enantiomerically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pure crystals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9090299"/>
      </p:ext>
    </p:extLst>
  </p:cSld>
  <p:clrMapOvr>
    <a:masterClrMapping/>
  </p:clrMapOvr>
  <p:transition spd="slow" advTm="58763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216916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Fun with helicenes: how to make graphene chiral?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253236"/>
              </p:ext>
            </p:extLst>
          </p:nvPr>
        </p:nvGraphicFramePr>
        <p:xfrm>
          <a:off x="2616994" y="845655"/>
          <a:ext cx="3681412" cy="2484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2" name="CS ChemDraw Drawing" r:id="rId5" imgW="2767252" imgH="1866623" progId="ChemDraw.Document.6.0">
                  <p:embed/>
                </p:oleObj>
              </mc:Choice>
              <mc:Fallback>
                <p:oleObj name="CS ChemDraw Drawing" r:id="rId5" imgW="2767252" imgH="1866623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994" y="845655"/>
                        <a:ext cx="3681412" cy="24844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10655" y="62116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Helvetica neue"/>
              </a:rPr>
              <a:t>Zheng Zhou, Rahul </a:t>
            </a:r>
            <a:r>
              <a:rPr lang="en-US" dirty="0" err="1">
                <a:latin typeface="Helvetica neue"/>
              </a:rPr>
              <a:t>Kisan</a:t>
            </a:r>
            <a:r>
              <a:rPr lang="en-US" dirty="0">
                <a:latin typeface="Helvetica neue"/>
              </a:rPr>
              <a:t> </a:t>
            </a:r>
            <a:r>
              <a:rPr lang="en-US" dirty="0" err="1">
                <a:latin typeface="Helvetica neue"/>
              </a:rPr>
              <a:t>Kawade</a:t>
            </a:r>
            <a:r>
              <a:rPr lang="en-US" dirty="0">
                <a:latin typeface="Helvetica neue"/>
              </a:rPr>
              <a:t>, Renana </a:t>
            </a:r>
            <a:r>
              <a:rPr lang="en-US" dirty="0" err="1">
                <a:latin typeface="Helvetica neue"/>
              </a:rPr>
              <a:t>Gershoni</a:t>
            </a:r>
            <a:r>
              <a:rPr lang="en-US" dirty="0">
                <a:latin typeface="Helvetica neue"/>
              </a:rPr>
              <a:t>-Poranne, Zheng Wei, Febin Kuriakose, Marina A. </a:t>
            </a:r>
            <a:r>
              <a:rPr lang="en-US" dirty="0" err="1">
                <a:latin typeface="Helvetica neue"/>
              </a:rPr>
              <a:t>Petrukhina</a:t>
            </a:r>
            <a:r>
              <a:rPr lang="en-US" dirty="0">
                <a:latin typeface="Helvetica neue"/>
              </a:rPr>
              <a:t>, and Igor V. Alabugin, </a:t>
            </a:r>
            <a:r>
              <a:rPr lang="en-US" i="1" dirty="0" err="1">
                <a:latin typeface="Helvetica neue"/>
              </a:rPr>
              <a:t>Angew.Chem</a:t>
            </a:r>
            <a:r>
              <a:rPr lang="en-US" i="1" dirty="0">
                <a:latin typeface="Helvetica neue"/>
              </a:rPr>
              <a:t>., 2020</a:t>
            </a:r>
            <a:endParaRPr lang="en-US" dirty="0">
              <a:solidFill>
                <a:srgbClr val="FF0000"/>
              </a:solidFill>
              <a:latin typeface="Helvetica neue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8263231"/>
              </p:ext>
            </p:extLst>
          </p:nvPr>
        </p:nvGraphicFramePr>
        <p:xfrm>
          <a:off x="1905000" y="3497166"/>
          <a:ext cx="4601692" cy="2527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3" name="CS ChemDraw Drawing" r:id="rId7" imgW="5204408" imgH="2863319" progId="ChemDraw.Document.6.0">
                  <p:embed/>
                </p:oleObj>
              </mc:Choice>
              <mc:Fallback>
                <p:oleObj name="CS ChemDraw Drawing" r:id="rId7" imgW="5204408" imgH="286331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497166"/>
                        <a:ext cx="4601692" cy="25279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065169754"/>
      </p:ext>
    </p:extLst>
  </p:cSld>
  <p:clrMapOvr>
    <a:masterClrMapping/>
  </p:clrMapOvr>
  <p:transition spd="slow" advTm="587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21691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Fun with helicenes: how to make graphene anionic?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0655" y="6211669"/>
            <a:ext cx="883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Helvetica neue"/>
              </a:rPr>
              <a:t>Zheng Zhou, Rahul </a:t>
            </a:r>
            <a:r>
              <a:rPr lang="en-US" dirty="0" err="1">
                <a:latin typeface="Helvetica neue"/>
              </a:rPr>
              <a:t>Kisan</a:t>
            </a:r>
            <a:r>
              <a:rPr lang="en-US" dirty="0">
                <a:latin typeface="Helvetica neue"/>
              </a:rPr>
              <a:t> </a:t>
            </a:r>
            <a:r>
              <a:rPr lang="en-US" dirty="0" err="1">
                <a:latin typeface="Helvetica neue"/>
              </a:rPr>
              <a:t>Kawade</a:t>
            </a:r>
            <a:r>
              <a:rPr lang="en-US" dirty="0">
                <a:latin typeface="Helvetica neue"/>
              </a:rPr>
              <a:t>, Renana </a:t>
            </a:r>
            <a:r>
              <a:rPr lang="en-US" dirty="0" err="1">
                <a:latin typeface="Helvetica neue"/>
              </a:rPr>
              <a:t>Gershoni</a:t>
            </a:r>
            <a:r>
              <a:rPr lang="en-US" dirty="0">
                <a:latin typeface="Helvetica neue"/>
              </a:rPr>
              <a:t>-Poranne, Zheng Wei, Febin Kuriakose, Marina A. </a:t>
            </a:r>
            <a:r>
              <a:rPr lang="en-US" dirty="0" err="1">
                <a:latin typeface="Helvetica neue"/>
              </a:rPr>
              <a:t>Petrukhina</a:t>
            </a:r>
            <a:r>
              <a:rPr lang="en-US" dirty="0">
                <a:latin typeface="Helvetica neue"/>
              </a:rPr>
              <a:t>, and Igor V. Alabugin, </a:t>
            </a:r>
            <a:r>
              <a:rPr lang="en-US" i="1" dirty="0" err="1">
                <a:latin typeface="Helvetica neue"/>
              </a:rPr>
              <a:t>Angew.Chem</a:t>
            </a:r>
            <a:r>
              <a:rPr lang="en-US" i="1" dirty="0">
                <a:latin typeface="Helvetica neue"/>
              </a:rPr>
              <a:t>., 2020</a:t>
            </a:r>
            <a:endParaRPr lang="en-US" dirty="0">
              <a:solidFill>
                <a:srgbClr val="FF0000"/>
              </a:solidFill>
              <a:latin typeface="Helvetica neue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86692"/>
              </p:ext>
            </p:extLst>
          </p:nvPr>
        </p:nvGraphicFramePr>
        <p:xfrm>
          <a:off x="1162050" y="723406"/>
          <a:ext cx="7048500" cy="5482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8" name="CS ChemDraw Drawing" r:id="rId5" imgW="8098315" imgH="6222150" progId="ChemDraw.Document.6.0">
                  <p:embed/>
                </p:oleObj>
              </mc:Choice>
              <mc:Fallback>
                <p:oleObj name="CS ChemDraw Drawing" r:id="rId5" imgW="8098315" imgH="622215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723406"/>
                        <a:ext cx="7048500" cy="54821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347118495"/>
      </p:ext>
    </p:extLst>
  </p:cSld>
  <p:clrMapOvr>
    <a:masterClrMapping/>
  </p:clrMapOvr>
  <p:transition spd="slow" advTm="5876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6096000"/>
            <a:ext cx="593980" cy="5939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30246" y="224575"/>
            <a:ext cx="8002646" cy="298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ja-JP" sz="3200" dirty="0">
                <a:solidFill>
                  <a:prstClr val="black"/>
                </a:solidFill>
              </a:rPr>
              <a:t>The main questions</a:t>
            </a:r>
          </a:p>
          <a:p>
            <a:r>
              <a:rPr lang="en-US" sz="3200" dirty="0">
                <a:solidFill>
                  <a:prstClr val="black"/>
                </a:solidFill>
              </a:rPr>
              <a:t>of chemistry: </a:t>
            </a:r>
          </a:p>
          <a:p>
            <a:endParaRPr lang="en-US" sz="32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How to </a:t>
            </a:r>
            <a:r>
              <a:rPr lang="en-US" sz="2800" dirty="0">
                <a:solidFill>
                  <a:srgbClr val="3005BB"/>
                </a:solidFill>
              </a:rPr>
              <a:t>make</a:t>
            </a:r>
            <a:r>
              <a:rPr lang="en-US" sz="2800" dirty="0">
                <a:solidFill>
                  <a:prstClr val="black"/>
                </a:solidFill>
              </a:rPr>
              <a:t> a bond? </a:t>
            </a:r>
          </a:p>
          <a:p>
            <a:endParaRPr lang="en-US" sz="2800" dirty="0">
              <a:solidFill>
                <a:prstClr val="black"/>
              </a:solidFill>
            </a:endParaRPr>
          </a:p>
          <a:p>
            <a:r>
              <a:rPr lang="en-US" sz="2800" dirty="0">
                <a:solidFill>
                  <a:prstClr val="black"/>
                </a:solidFill>
              </a:rPr>
              <a:t>How to </a:t>
            </a:r>
            <a:r>
              <a:rPr lang="en-US" sz="2800" dirty="0">
                <a:solidFill>
                  <a:srgbClr val="FF0000"/>
                </a:solidFill>
              </a:rPr>
              <a:t>break</a:t>
            </a:r>
            <a:r>
              <a:rPr lang="en-US" sz="2800" dirty="0">
                <a:solidFill>
                  <a:prstClr val="black"/>
                </a:solidFill>
              </a:rPr>
              <a:t> a bond?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69484" y="154196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431106" name="Picture 2" descr="https://images-na.ssl-images-amazon.com/images/I/51pwIkGuvWL._SX382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02" y="284581"/>
            <a:ext cx="2483098" cy="322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upload.wikimedia.org/wikipedia/commons/thumb/1/17/Yin_yang.svg/220px-Yin_yang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6" y="914400"/>
            <a:ext cx="1371088" cy="137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426" y="3189646"/>
            <a:ext cx="5257800" cy="32171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8817" y="4191000"/>
            <a:ext cx="32766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“This book is highly recommended to every chemist and 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particularly to every student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…” 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Angew. Chem. Int. Ed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0379094"/>
      </p:ext>
    </p:extLst>
  </p:cSld>
  <p:clrMapOvr>
    <a:masterClrMapping/>
  </p:clrMapOvr>
  <p:transition spd="slow" advTm="519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27942" y="121780"/>
            <a:ext cx="4808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Towards a new form of carbon?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/>
          <p:nvPr/>
        </p:nvPicPr>
        <p:blipFill rotWithShape="1">
          <a:blip r:embed="rId5"/>
          <a:srcRect l="57073"/>
          <a:stretch/>
        </p:blipFill>
        <p:spPr>
          <a:xfrm>
            <a:off x="3847299" y="3354419"/>
            <a:ext cx="2743200" cy="26282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7620000" y="4343400"/>
            <a:ext cx="1295400" cy="1524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444473"/>
              </p:ext>
            </p:extLst>
          </p:nvPr>
        </p:nvGraphicFramePr>
        <p:xfrm>
          <a:off x="1332420" y="1219201"/>
          <a:ext cx="5208588" cy="188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4" name="CS ChemDraw Drawing" r:id="rId6" imgW="3751736" imgH="1366612" progId="ChemDraw.Document.6.0">
                  <p:embed/>
                </p:oleObj>
              </mc:Choice>
              <mc:Fallback>
                <p:oleObj name="CS ChemDraw Drawing" r:id="rId6" imgW="3751736" imgH="136661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2420" y="1219201"/>
                        <a:ext cx="5208588" cy="1887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48671" y="3212432"/>
            <a:ext cx="4456136" cy="30119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1143000" y="3124200"/>
            <a:ext cx="23622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3519294">
            <a:off x="-7173" y="2560791"/>
            <a:ext cx="304800" cy="2895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04800" y="5943600"/>
            <a:ext cx="3048000" cy="381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1479804" y="3072174"/>
            <a:ext cx="2590800" cy="3276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7524" y="6079015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X-ray structures</a:t>
            </a:r>
            <a:endParaRPr lang="en-US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30294"/>
              </p:ext>
            </p:extLst>
          </p:nvPr>
        </p:nvGraphicFramePr>
        <p:xfrm>
          <a:off x="4669200" y="4572000"/>
          <a:ext cx="68130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5" name="CS ChemDraw Drawing" r:id="rId9" imgW="389812" imgH="367007" progId="ChemDraw.Document.6.0">
                  <p:embed/>
                </p:oleObj>
              </mc:Choice>
              <mc:Fallback>
                <p:oleObj name="CS ChemDraw Drawing" r:id="rId9" imgW="389812" imgH="3670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69200" y="4572000"/>
                        <a:ext cx="681305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523923">
            <a:off x="6803221" y="1248248"/>
            <a:ext cx="2102893" cy="19825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8F5E2E-02B1-45C0-9455-CECE5A3257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095" y="3420540"/>
            <a:ext cx="2557790" cy="336971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004217373"/>
      </p:ext>
    </p:extLst>
  </p:cSld>
  <p:clrMapOvr>
    <a:masterClrMapping/>
  </p:clrMapOvr>
  <p:transition spd="slow" advTm="1762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62000" y="1819629"/>
          <a:ext cx="7772400" cy="25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8" name="CS ChemDraw Drawing" r:id="rId4" imgW="6014634" imgH="1939504" progId="ChemDraw.Document.6.0">
                  <p:embed/>
                </p:oleObj>
              </mc:Choice>
              <mc:Fallback>
                <p:oleObj name="CS ChemDraw Drawing" r:id="rId4" imgW="6014634" imgH="1939504" progId="ChemDraw.Document.6.0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2000" y="1819629"/>
                        <a:ext cx="7772400" cy="25066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42900" y="420786"/>
            <a:ext cx="83439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Phenalenannulations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“three-point” double annulation reactions that convert benzenes into pyrenes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6096000"/>
            <a:ext cx="8572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Kawade, R. K., Hu, C. W.; Dos Santos N. R.,  Watson, N., Lin, X., Hanson, K.; Alabugin, I. V.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Angew.Chem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Int. Ed.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14352-14357.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65F34-E64D-436E-ADB7-1C400A5F7E30}"/>
              </a:ext>
            </a:extLst>
          </p:cNvPr>
          <p:cNvSpPr txBox="1"/>
          <p:nvPr/>
        </p:nvSpPr>
        <p:spPr>
          <a:xfrm>
            <a:off x="1714500" y="4601683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to build polycyclic structures faster?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910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81742" y="97971"/>
            <a:ext cx="711925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of 3-point double annulations: design #2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538979"/>
            <a:ext cx="83439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a) </a:t>
            </a:r>
            <a:r>
              <a:rPr lang="en-GB" sz="1300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KOtBu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(1.4 equiv.), THF; b) </a:t>
            </a:r>
            <a:r>
              <a:rPr lang="en-GB" sz="1300" dirty="0" err="1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i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) [</a:t>
            </a:r>
            <a:r>
              <a:rPr lang="en-GB" sz="1300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9a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] 0.02 M, Bu</a:t>
            </a:r>
            <a:r>
              <a:rPr lang="en-GB" sz="1300" baseline="-25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3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SnH (1.3 equiv.), AIBN (0.3 equiv.), toluene, 90</a:t>
            </a:r>
            <a:r>
              <a:rPr lang="en-GB" sz="1300" baseline="30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C, ii) Bu</a:t>
            </a:r>
            <a:r>
              <a:rPr lang="en-GB" sz="1300" baseline="-25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3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SnH (3.0 equiv.), AIBN (2.0 equiv.), 110</a:t>
            </a:r>
            <a:r>
              <a:rPr lang="en-GB" sz="1300" baseline="30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o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C iii) I</a:t>
            </a:r>
            <a:r>
              <a:rPr lang="en-GB" sz="1300" baseline="-250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2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(5.0 equiv.), DCM; isolated yields are reported from </a:t>
            </a:r>
            <a:r>
              <a:rPr lang="en-GB" sz="1300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9</a:t>
            </a:r>
            <a:r>
              <a:rPr lang="en-GB" sz="1300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 to </a:t>
            </a:r>
            <a:r>
              <a:rPr lang="en-GB" sz="1300" b="1" dirty="0"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10</a:t>
            </a:r>
            <a:endParaRPr lang="en-US" sz="1300" dirty="0"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30118"/>
              </p:ext>
            </p:extLst>
          </p:nvPr>
        </p:nvGraphicFramePr>
        <p:xfrm>
          <a:off x="686594" y="762000"/>
          <a:ext cx="7770812" cy="369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2" name="CS ChemDraw Drawing" r:id="rId4" imgW="7770667" imgH="3696770" progId="ChemDraw.Document.6.0">
                  <p:embed/>
                </p:oleObj>
              </mc:Choice>
              <mc:Fallback>
                <p:oleObj name="CS ChemDraw Drawing" r:id="rId4" imgW="7770667" imgH="3696770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6594" y="762000"/>
                        <a:ext cx="7770812" cy="3697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45525B8-F850-4ACD-8F7D-ABD6D4971AA6}"/>
              </a:ext>
            </a:extLst>
          </p:cNvPr>
          <p:cNvSpPr/>
          <p:nvPr/>
        </p:nvSpPr>
        <p:spPr>
          <a:xfrm>
            <a:off x="0" y="6027003"/>
            <a:ext cx="48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Kawade, R. K., Hu, C. W.; Dos Santos N. R.,  Watson, N., Lin, X., Hanson, K.; Alabugin, I. V.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Angew.Chem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Int. Ed.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14352-14357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6C8BCD-735F-4558-AA91-7972FF456733}"/>
              </a:ext>
            </a:extLst>
          </p:cNvPr>
          <p:cNvSpPr/>
          <p:nvPr/>
        </p:nvSpPr>
        <p:spPr>
          <a:xfrm>
            <a:off x="1812470" y="5218747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Nik Dos Santos how to do it without Bu</a:t>
            </a:r>
            <a:r>
              <a:rPr lang="en-US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SnH, AIBN and any other chemicals!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70DC9-6108-4F4E-BFB6-A6B888572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351" y="5111114"/>
            <a:ext cx="1588955" cy="164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4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6168022" cy="10768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Tired of carbon? </a:t>
            </a:r>
            <a:br>
              <a:rPr lang="en-US" dirty="0"/>
            </a:br>
            <a:r>
              <a:rPr lang="en-US" dirty="0"/>
              <a:t>How about a new way to make C-N bonds?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547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"/>
    </mc:Choice>
    <mc:Fallback xmlns="">
      <p:transition spd="slow" advTm="75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352" y="0"/>
            <a:ext cx="6168022" cy="10768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Reinventing C-H aminations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2775148"/>
              </p:ext>
            </p:extLst>
          </p:nvPr>
        </p:nvGraphicFramePr>
        <p:xfrm>
          <a:off x="609600" y="1219200"/>
          <a:ext cx="8077200" cy="5540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6" name="CS ChemDraw Drawing" r:id="rId5" imgW="8131732" imgH="5595712" progId="ChemDraw.Document.6.0">
                  <p:embed/>
                </p:oleObj>
              </mc:Choice>
              <mc:Fallback>
                <p:oleObj name="CS ChemDraw Drawing" r:id="rId5" imgW="8131732" imgH="5595712" progId="ChemDraw.Document.6.0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19200"/>
                        <a:ext cx="8077200" cy="55401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41107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"/>
    </mc:Choice>
    <mc:Fallback xmlns="">
      <p:transition spd="slow" advTm="75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3352" y="0"/>
            <a:ext cx="6168022" cy="107682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How to fix thermodynamics of C-H aminations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08094" y="2261089"/>
          <a:ext cx="5090235" cy="1660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6" name="CS ChemDraw Drawing" r:id="rId5" imgW="3032222" imgH="988556" progId="ChemDraw.Document.6.0">
                  <p:embed/>
                </p:oleObj>
              </mc:Choice>
              <mc:Fallback>
                <p:oleObj name="CS ChemDraw Drawing" r:id="rId5" imgW="3032222" imgH="9885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08094" y="2261089"/>
                        <a:ext cx="5090235" cy="1660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531155" y="1366497"/>
          <a:ext cx="3857260" cy="1019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7" name="CS ChemDraw Drawing" r:id="rId7" imgW="2296399" imgH="606109" progId="ChemDraw.Document.6.0">
                  <p:embed/>
                </p:oleObj>
              </mc:Choice>
              <mc:Fallback>
                <p:oleObj name="CS ChemDraw Drawing" r:id="rId7" imgW="2296399" imgH="60610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31155" y="1366497"/>
                        <a:ext cx="3857260" cy="1019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512944" y="3792441"/>
          <a:ext cx="3848839" cy="1168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8" name="CS ChemDraw Drawing" r:id="rId9" imgW="2291737" imgH="696075" progId="ChemDraw.Document.6.0">
                  <p:embed/>
                </p:oleObj>
              </mc:Choice>
              <mc:Fallback>
                <p:oleObj name="CS ChemDraw Drawing" r:id="rId9" imgW="2291737" imgH="6960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12944" y="3792441"/>
                        <a:ext cx="3848839" cy="1168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058984" y="5228220"/>
            <a:ext cx="51686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Evoniuk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C. J.; Gomes, G. dos P.; Hill, S. P.; Fujita, S.; Hanson, K.;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Alabugin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I.V.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16210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4059" y="5562600"/>
            <a:ext cx="181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Calculations: </a:t>
            </a: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Gabe Gomes </a:t>
            </a:r>
          </a:p>
          <a:p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864056"/>
            <a:ext cx="2097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Experiments: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Evoniuk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957" y="3659778"/>
            <a:ext cx="1105136" cy="16376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33674" y="60451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(SMD=DMF)/(U)M06-2X(D3)/6-31+G(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d,p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)/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ufine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kcal/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762000"/>
            <a:ext cx="1676400" cy="200901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433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"/>
    </mc:Choice>
    <mc:Fallback xmlns="">
      <p:transition spd="slow" advTm="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859" y="284953"/>
            <a:ext cx="875841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milder approach to C-H aminations: </a:t>
            </a:r>
            <a:b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base/radical/oxidant trio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3400" y="3286722"/>
          <a:ext cx="5623322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3" name="CS ChemDraw Drawing" r:id="rId4" imgW="4321731" imgH="1221860" progId="ChemDraw.Document.6.0">
                  <p:embed/>
                </p:oleObj>
              </mc:Choice>
              <mc:Fallback>
                <p:oleObj name="CS ChemDraw Drawing" r:id="rId4" imgW="4321731" imgH="12218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3400" y="3286722"/>
                        <a:ext cx="5623322" cy="159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72799" y="1676400"/>
          <a:ext cx="8056801" cy="3155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4" name="CS ChemDraw Drawing" r:id="rId6" imgW="6142823" imgH="2402730" progId="ChemDraw.Document.6.0">
                  <p:embed/>
                </p:oleObj>
              </mc:Choice>
              <mc:Fallback>
                <p:oleObj name="CS ChemDraw Drawing" r:id="rId6" imgW="6142823" imgH="24027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799" y="1676400"/>
                        <a:ext cx="8056801" cy="3155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295400" y="5715000"/>
            <a:ext cx="6633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Evoniuk, C. J.; Gomes, G. dos P.; Hill, S. P.; Fujita, S.; Hanson, K.;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Alabugin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I.V.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16210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7551" y="256062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72187" y="1270406"/>
            <a:ext cx="34098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Evoniuk, C. J.; Hill, S. P.; Hanson, K.;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Alabugin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 V.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en-US" sz="1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7138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905318" y="4957762"/>
          <a:ext cx="4876800" cy="14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5" name="CS ChemDraw Drawing" r:id="rId8" imgW="2728856" imgH="82081" progId="ChemDraw.Document.6.0">
                  <p:embed/>
                </p:oleObj>
              </mc:Choice>
              <mc:Fallback>
                <p:oleObj name="CS ChemDraw Drawing" r:id="rId8" imgW="2728856" imgH="8208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05318" y="4957762"/>
                        <a:ext cx="4876800" cy="147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760519" y="5156775"/>
            <a:ext cx="4027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a build-up of reduction potential</a:t>
            </a:r>
          </a:p>
        </p:txBody>
      </p:sp>
    </p:spTree>
    <p:extLst>
      <p:ext uri="{BB962C8B-B14F-4D97-AF65-F5344CB8AC3E}">
        <p14:creationId xmlns:p14="http://schemas.microsoft.com/office/powerpoint/2010/main" val="17416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"/>
    </mc:Choice>
    <mc:Fallback xmlns="">
      <p:transition spd="slow" advTm="14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26948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N-heterocycles twist and bend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636758"/>
              </p:ext>
            </p:extLst>
          </p:nvPr>
        </p:nvGraphicFramePr>
        <p:xfrm>
          <a:off x="990601" y="1264797"/>
          <a:ext cx="6172199" cy="4001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8" name="CS ChemDraw Drawing" r:id="rId3" imgW="2393935" imgH="1610435" progId="ChemDraw.Document.6.0">
                  <p:embed/>
                </p:oleObj>
              </mc:Choice>
              <mc:Fallback>
                <p:oleObj name="CS ChemDraw Drawing" r:id="rId3" imgW="2393935" imgH="161043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1" y="1264797"/>
                        <a:ext cx="6172199" cy="4001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990601" y="5298545"/>
            <a:ext cx="6625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Evoniuk, C. J.; Gomes, G. dos P.; Hill, S. P.; Fujita, S.; Hanson, K.;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Alabugin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I.V.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16210</a:t>
            </a:r>
          </a:p>
        </p:txBody>
      </p:sp>
    </p:spTree>
    <p:extLst>
      <p:ext uri="{BB962C8B-B14F-4D97-AF65-F5344CB8AC3E}">
        <p14:creationId xmlns:p14="http://schemas.microsoft.com/office/powerpoint/2010/main" val="21686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5"/>
    </mc:Choice>
    <mc:Fallback xmlns="">
      <p:transition spd="slow" advTm="442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010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What is the smallest possible catalyst?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0CB222-518B-49AA-B01B-9C5F969F6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429584"/>
              </p:ext>
            </p:extLst>
          </p:nvPr>
        </p:nvGraphicFramePr>
        <p:xfrm>
          <a:off x="5325611" y="1928239"/>
          <a:ext cx="3124200" cy="3240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0" name="CS ChemDraw Drawing" r:id="rId3" imgW="3043048" imgH="3161970" progId="ChemDraw.Document.6.0">
                  <p:embed/>
                </p:oleObj>
              </mc:Choice>
              <mc:Fallback>
                <p:oleObj name="CS ChemDraw Drawing" r:id="rId3" imgW="3043048" imgH="316197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5611" y="1928239"/>
                        <a:ext cx="3124200" cy="32403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A240580-6335-4AAB-8808-BE8D75BB2195}"/>
              </a:ext>
            </a:extLst>
          </p:cNvPr>
          <p:cNvSpPr/>
          <p:nvPr/>
        </p:nvSpPr>
        <p:spPr>
          <a:xfrm>
            <a:off x="1219200" y="14478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Electron?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4DC2DC-5445-4797-87E9-48460A4AE2C4}"/>
              </a:ext>
            </a:extLst>
          </p:cNvPr>
          <p:cNvSpPr/>
          <p:nvPr/>
        </p:nvSpPr>
        <p:spPr>
          <a:xfrm>
            <a:off x="6400800" y="1409606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hole?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AABC649-9329-41FB-80A1-C6809627AD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4958011"/>
              </p:ext>
            </p:extLst>
          </p:nvPr>
        </p:nvGraphicFramePr>
        <p:xfrm>
          <a:off x="838200" y="2187836"/>
          <a:ext cx="3124200" cy="297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31" name="CS ChemDraw Drawing" r:id="rId5" imgW="3043123" imgH="2903092" progId="ChemDraw.Document.6.0">
                  <p:embed/>
                </p:oleObj>
              </mc:Choice>
              <mc:Fallback>
                <p:oleObj name="CS ChemDraw Drawing" r:id="rId5" imgW="3043123" imgH="2903092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C0CB222-518B-49AA-B01B-9C5F969F66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187836"/>
                        <a:ext cx="3124200" cy="29751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617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5"/>
    </mc:Choice>
    <mc:Fallback xmlns="">
      <p:transition spd="slow" advTm="4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06" y="0"/>
            <a:ext cx="864394" cy="864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5137" y="198460"/>
            <a:ext cx="27337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concept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8211" y="697789"/>
            <a:ext cx="62451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upconversion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92472" y="4343400"/>
            <a:ext cx="4114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i="1" dirty="0">
                <a:latin typeface="Arial" panose="020B0604020202020204" pitchFamily="34" charset="0"/>
                <a:cs typeface="Arial" panose="020B0604020202020204" pitchFamily="34" charset="0"/>
              </a:rPr>
              <a:t>Can we figure out how to build this black box?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375362"/>
              </p:ext>
            </p:extLst>
          </p:nvPr>
        </p:nvGraphicFramePr>
        <p:xfrm>
          <a:off x="1371600" y="1600200"/>
          <a:ext cx="6490301" cy="251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6" name="CS ChemDraw Drawing" r:id="rId5" imgW="5223896" imgH="2038808" progId="ChemDraw.Document.6.0">
                  <p:embed/>
                </p:oleObj>
              </mc:Choice>
              <mc:Fallback>
                <p:oleObj name="CS ChemDraw Drawing" r:id="rId5" imgW="5223896" imgH="2038808" progId="ChemDraw.Document.6.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00200"/>
                        <a:ext cx="6490301" cy="25162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4479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9486" y="154196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7602" y="158294"/>
            <a:ext cx="5757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How not to be wrong</a:t>
            </a:r>
          </a:p>
        </p:txBody>
      </p:sp>
      <p:pic>
        <p:nvPicPr>
          <p:cNvPr id="431106" name="Picture 2" descr="https://images-na.ssl-images-amazon.com/images/I/51pwIkGuvWL._SX382_BO1,204,203,200_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8294"/>
            <a:ext cx="1295400" cy="16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219418"/>
              </p:ext>
            </p:extLst>
          </p:nvPr>
        </p:nvGraphicFramePr>
        <p:xfrm>
          <a:off x="1600200" y="1925833"/>
          <a:ext cx="5675365" cy="1852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name="CS ChemDraw Drawing" r:id="rId6" imgW="4556332" imgH="1481126" progId="ChemDraw.Document.6.0">
                  <p:embed/>
                </p:oleObj>
              </mc:Choice>
              <mc:Fallback>
                <p:oleObj name="CS ChemDraw Drawing" r:id="rId6" imgW="4556332" imgH="1481126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925833"/>
                        <a:ext cx="5675365" cy="18522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057400" y="1425899"/>
            <a:ext cx="49780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Circle the more stable structure in these pairs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9323" y="888917"/>
            <a:ext cx="2665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Let’s take a quiz!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6366" y="3898798"/>
            <a:ext cx="5029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Circle the stronger bond in the two pairs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486236"/>
              </p:ext>
            </p:extLst>
          </p:nvPr>
        </p:nvGraphicFramePr>
        <p:xfrm>
          <a:off x="3505200" y="4419600"/>
          <a:ext cx="2339975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CS ChemDraw Drawing" r:id="rId8" imgW="1576980" imgH="1342007" progId="ChemDraw.Document.6.0">
                  <p:embed/>
                </p:oleObj>
              </mc:Choice>
              <mc:Fallback>
                <p:oleObj name="CS ChemDraw Drawing" r:id="rId8" imgW="1576980" imgH="13420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5200" y="4419600"/>
                        <a:ext cx="2339975" cy="199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131497449"/>
      </p:ext>
    </p:extLst>
  </p:cSld>
  <p:clrMapOvr>
    <a:masterClrMapping/>
  </p:clrMapOvr>
  <p:transition spd="slow" advTm="327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606" y="0"/>
            <a:ext cx="864394" cy="8643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3400" y="1371600"/>
            <a:ext cx="31225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upconversion is possible</a:t>
            </a: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…and you can be find a way to make it useful!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2000" y="5898868"/>
            <a:ext cx="35636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Angew. Chem.</a:t>
            </a:r>
            <a:r>
              <a:rPr lang="de-DE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Int. Ed.,</a:t>
            </a:r>
            <a:r>
              <a:rPr lang="de-DE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</a:t>
            </a:r>
            <a:r>
              <a:rPr lang="de-DE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57,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5532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K:\статьи\38. ап-конверсия восстановителей\pic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4" y="864394"/>
            <a:ext cx="4538662" cy="50217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905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424"/>
            <a:ext cx="8229600" cy="9941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 the scope of </a:t>
            </a:r>
            <a:b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three-electron approach to C-N bond formation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672558" y="3153113"/>
          <a:ext cx="5837634" cy="195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8" name="CS ChemDraw Drawing" r:id="rId4" imgW="4995127" imgH="1674431" progId="ChemDraw.Document.6.0">
                  <p:embed/>
                </p:oleObj>
              </mc:Choice>
              <mc:Fallback>
                <p:oleObj name="CS ChemDraw Drawing" r:id="rId4" imgW="4995127" imgH="1674431" progId="ChemDraw.Document.6.0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2558" y="3153113"/>
                        <a:ext cx="5837634" cy="19538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5" y="1364555"/>
            <a:ext cx="1199955" cy="1440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7973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25" dirty="0">
                <a:solidFill>
                  <a:srgbClr val="1D1C1D"/>
                </a:solidFill>
                <a:latin typeface="Slack-Lato"/>
              </a:rPr>
              <a:t>Level of theory: (SMD=DMF)/(U)M06-2X(D3)/6-31+G(</a:t>
            </a:r>
            <a:r>
              <a:rPr lang="en-US" sz="825" dirty="0" err="1">
                <a:solidFill>
                  <a:srgbClr val="1D1C1D"/>
                </a:solidFill>
                <a:latin typeface="Slack-Lato"/>
              </a:rPr>
              <a:t>d,p</a:t>
            </a:r>
            <a:r>
              <a:rPr lang="en-US" sz="825" dirty="0">
                <a:solidFill>
                  <a:srgbClr val="1D1C1D"/>
                </a:solidFill>
                <a:latin typeface="Slack-Lato"/>
              </a:rPr>
              <a:t>)/</a:t>
            </a:r>
            <a:r>
              <a:rPr lang="en-US" sz="825" dirty="0" err="1">
                <a:solidFill>
                  <a:srgbClr val="1D1C1D"/>
                </a:solidFill>
                <a:latin typeface="Slack-Lato"/>
              </a:rPr>
              <a:t>int</a:t>
            </a:r>
            <a:r>
              <a:rPr lang="en-US" sz="825" dirty="0">
                <a:solidFill>
                  <a:srgbClr val="1D1C1D"/>
                </a:solidFill>
                <a:latin typeface="Slack-Lato"/>
              </a:rPr>
              <a:t>=</a:t>
            </a:r>
            <a:r>
              <a:rPr lang="en-US" sz="825" dirty="0" err="1">
                <a:solidFill>
                  <a:srgbClr val="1D1C1D"/>
                </a:solidFill>
                <a:latin typeface="Slack-Lato"/>
              </a:rPr>
              <a:t>ufine</a:t>
            </a:r>
            <a:endParaRPr lang="en-US" sz="825" dirty="0"/>
          </a:p>
        </p:txBody>
      </p:sp>
      <p:sp>
        <p:nvSpPr>
          <p:cNvPr id="7" name="TextBox 6"/>
          <p:cNvSpPr txBox="1"/>
          <p:nvPr/>
        </p:nvSpPr>
        <p:spPr>
          <a:xfrm>
            <a:off x="297244" y="6034751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Evoniuk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C. J.; Gomes, G. dos P.; Hill, S. P.; Fujita, S.; Hanson, K.; Alabugin, I.V.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139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16210. 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Q. Elliott, G. Gomes, C. J.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Evoniuk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I. V. Alabugin, 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Chem. Science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6539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24296" y="1214512"/>
            <a:ext cx="28881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80"/>
              </a:buClr>
              <a:buSzPct val="100000"/>
            </a:pPr>
            <a:r>
              <a:rPr lang="en-US" sz="1350" i="1" u="sng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6-membered aromatic heterocycles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4029" y="3252372"/>
            <a:ext cx="3503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800080"/>
              </a:buClr>
              <a:buSzPct val="100000"/>
            </a:pPr>
            <a:r>
              <a:rPr lang="en-US" sz="1350" i="1" u="sng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5-membered non-aromatic heterocycles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835216" y="1278846"/>
          <a:ext cx="5473568" cy="183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9" name="CS ChemDraw Drawing" r:id="rId7" imgW="4678263" imgH="1570790" progId="ChemDraw.Document.6.0">
                  <p:embed/>
                </p:oleObj>
              </mc:Choice>
              <mc:Fallback>
                <p:oleObj name="CS ChemDraw Drawing" r:id="rId7" imgW="4678263" imgH="1570790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35216" y="1278846"/>
                        <a:ext cx="5473568" cy="1837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915337" y="3649776"/>
          <a:ext cx="1663107" cy="1395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0" name="CS ChemDraw Drawing" r:id="rId9" imgW="1421459" imgH="1192830" progId="ChemDraw.Document.6.0">
                  <p:embed/>
                </p:oleObj>
              </mc:Choice>
              <mc:Fallback>
                <p:oleObj name="CS ChemDraw Drawing" r:id="rId9" imgW="1421459" imgH="1192830" progId="ChemDraw.Document.6.0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915337" y="3649776"/>
                        <a:ext cx="1663107" cy="1395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837630" y="3679307"/>
          <a:ext cx="3396485" cy="1493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61" name="CS ChemDraw Drawing" r:id="rId11" imgW="2902979" imgH="1276436" progId="ChemDraw.Document.6.0">
                  <p:embed/>
                </p:oleObj>
              </mc:Choice>
              <mc:Fallback>
                <p:oleObj name="CS ChemDraw Drawing" r:id="rId11" imgW="2902979" imgH="1276436" progId="ChemDraw.Document.6.0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837630" y="3679307"/>
                        <a:ext cx="3396485" cy="1493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b="27750"/>
          <a:stretch/>
        </p:blipFill>
        <p:spPr>
          <a:xfrm>
            <a:off x="393336" y="3774855"/>
            <a:ext cx="1279222" cy="13023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4036" y="2985543"/>
            <a:ext cx="1388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Evoniuk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4196" y="5110375"/>
            <a:ext cx="1356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Quintin Elliott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E9D1D-C75D-4FD6-B429-1787BD28E55B}"/>
              </a:ext>
            </a:extLst>
          </p:cNvPr>
          <p:cNvSpPr txBox="1"/>
          <p:nvPr/>
        </p:nvSpPr>
        <p:spPr>
          <a:xfrm>
            <a:off x="1835216" y="5143367"/>
            <a:ext cx="5473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957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10-million-fold decrease in basicity of N-anion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7B5687-10EB-4214-85CB-B4D9E2B3110F}"/>
              </a:ext>
            </a:extLst>
          </p:cNvPr>
          <p:cNvSpPr txBox="1"/>
          <p:nvPr/>
        </p:nvSpPr>
        <p:spPr>
          <a:xfrm>
            <a:off x="1905000" y="5503281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3957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Why is it interesting?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4F9C95-8A21-4C42-AC1B-A3229D4B6CDE}"/>
              </a:ext>
            </a:extLst>
          </p:cNvPr>
          <p:cNvSpPr txBox="1"/>
          <p:nvPr/>
        </p:nvSpPr>
        <p:spPr>
          <a:xfrm>
            <a:off x="4759801" y="5490254"/>
            <a:ext cx="412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3957E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Because it hides a paradox</a:t>
            </a:r>
          </a:p>
        </p:txBody>
      </p:sp>
    </p:spTree>
    <p:extLst>
      <p:ext uri="{BB962C8B-B14F-4D97-AF65-F5344CB8AC3E}">
        <p14:creationId xmlns:p14="http://schemas.microsoft.com/office/powerpoint/2010/main" val="20420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424"/>
            <a:ext cx="8229600" cy="9941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smallest catalyst for the Diels-Alder reaction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57973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25" dirty="0">
                <a:solidFill>
                  <a:srgbClr val="1D1C1D"/>
                </a:solidFill>
                <a:latin typeface="Slack-Lato"/>
              </a:rPr>
              <a:t>Level of theory: (SMD=DMF)/(U)M06-2X(D3)/6-31+G(</a:t>
            </a:r>
            <a:r>
              <a:rPr lang="en-US" sz="825" dirty="0" err="1">
                <a:solidFill>
                  <a:srgbClr val="1D1C1D"/>
                </a:solidFill>
                <a:latin typeface="Slack-Lato"/>
              </a:rPr>
              <a:t>d,p</a:t>
            </a:r>
            <a:r>
              <a:rPr lang="en-US" sz="825" dirty="0">
                <a:solidFill>
                  <a:srgbClr val="1D1C1D"/>
                </a:solidFill>
                <a:latin typeface="Slack-Lato"/>
              </a:rPr>
              <a:t>)/</a:t>
            </a:r>
            <a:r>
              <a:rPr lang="en-US" sz="825" dirty="0" err="1">
                <a:solidFill>
                  <a:srgbClr val="1D1C1D"/>
                </a:solidFill>
                <a:latin typeface="Slack-Lato"/>
              </a:rPr>
              <a:t>int</a:t>
            </a:r>
            <a:r>
              <a:rPr lang="en-US" sz="825" dirty="0">
                <a:solidFill>
                  <a:srgbClr val="1D1C1D"/>
                </a:solidFill>
                <a:latin typeface="Slack-Lato"/>
              </a:rPr>
              <a:t>=</a:t>
            </a:r>
            <a:r>
              <a:rPr lang="en-US" sz="825" dirty="0" err="1">
                <a:solidFill>
                  <a:srgbClr val="1D1C1D"/>
                </a:solidFill>
                <a:latin typeface="Slack-Lato"/>
              </a:rPr>
              <a:t>ufine</a:t>
            </a:r>
            <a:endParaRPr lang="en-US" sz="825" dirty="0"/>
          </a:p>
        </p:txBody>
      </p:sp>
      <p:sp>
        <p:nvSpPr>
          <p:cNvPr id="7" name="TextBox 6"/>
          <p:cNvSpPr txBox="1"/>
          <p:nvPr/>
        </p:nvSpPr>
        <p:spPr>
          <a:xfrm>
            <a:off x="297244" y="6034751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Hole Catalysis of Pericyclic Reactions:  How to Activate and Control Oxidant Upconversion in Radical-Cationic Diels-Alder Cycloaddition. Beauty Chabuka, Igor Alabugin, </a:t>
            </a:r>
            <a:r>
              <a:rPr lang="en-US" sz="1400" i="1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JACS, in print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752034D-481C-4D7E-B600-092A7D405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716056"/>
            <a:ext cx="1611293" cy="1715621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A4BDBAB-A1A2-45A3-9DB0-8D0E563A5D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990075"/>
              </p:ext>
            </p:extLst>
          </p:nvPr>
        </p:nvGraphicFramePr>
        <p:xfrm>
          <a:off x="1828800" y="1433284"/>
          <a:ext cx="5306121" cy="273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6" name="CS ChemDraw Drawing" r:id="rId5" imgW="4663247" imgH="2393750" progId="ChemDraw.Document.6.0">
                  <p:embed/>
                </p:oleObj>
              </mc:Choice>
              <mc:Fallback>
                <p:oleObj name="CS ChemDraw Drawing" r:id="rId5" imgW="4663247" imgH="2393750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6CBF24F-9656-47DF-A5E4-477DCC4D8F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433284"/>
                        <a:ext cx="5306121" cy="2732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F44E167-86D7-41AC-99F8-A39B45FD9B1F}"/>
              </a:ext>
            </a:extLst>
          </p:cNvPr>
          <p:cNvSpPr txBox="1"/>
          <p:nvPr/>
        </p:nvSpPr>
        <p:spPr>
          <a:xfrm>
            <a:off x="2399217" y="4646466"/>
            <a:ext cx="3386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ACM SIGHPC Computational and Data Science Fellowship (2023)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B7AB29-90C5-4ABB-B442-6B6024E34B8C}"/>
              </a:ext>
            </a:extLst>
          </p:cNvPr>
          <p:cNvSpPr txBox="1"/>
          <p:nvPr/>
        </p:nvSpPr>
        <p:spPr>
          <a:xfrm>
            <a:off x="533400" y="544833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Beauty Chabuka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26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2016-2023: </a:t>
            </a:r>
          </a:p>
          <a:p>
            <a:pPr marL="0" indent="0">
              <a:buNone/>
            </a:pPr>
            <a:r>
              <a:rPr lang="en-US" dirty="0"/>
              <a:t>Visiting students: </a:t>
            </a:r>
            <a:r>
              <a:rPr lang="en-US" dirty="0">
                <a:solidFill>
                  <a:srgbClr val="3005BB"/>
                </a:solidFill>
              </a:rPr>
              <a:t>Sweden, Germany, Mexico, Brazil, Russia, Spain</a:t>
            </a:r>
          </a:p>
          <a:p>
            <a:pPr marL="0" indent="0">
              <a:buNone/>
            </a:pPr>
            <a:r>
              <a:rPr lang="en-US" dirty="0"/>
              <a:t>Coauthors in published papers: </a:t>
            </a:r>
            <a:r>
              <a:rPr lang="en-US" dirty="0">
                <a:solidFill>
                  <a:srgbClr val="3005BB"/>
                </a:solidFill>
              </a:rPr>
              <a:t>Sweden, Japan, Australia, Germany, Russia, Mexico, Spain, Iran, India, Czech Republic, Wales, France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133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95250"/>
            <a:ext cx="7010400" cy="704850"/>
          </a:xfrm>
        </p:spPr>
        <p:txBody>
          <a:bodyPr/>
          <a:lstStyle/>
          <a:p>
            <a:pPr eaLnBrk="1" hangingPunct="1"/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A-Group</a:t>
            </a:r>
          </a:p>
        </p:txBody>
      </p:sp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381000" y="3733800"/>
            <a:ext cx="8534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6038" rIns="0" bIns="46038"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Alumni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Dr. Kerry Gilmore, Dr. Phil Byers, Dr. Paul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Peerson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Dr. Brian Gold, Dr.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Sayantan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Mondal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Dr. Kishore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Pati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itchFamily="34" charset="0"/>
              </a:rPr>
              <a:t> Dr. 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Nikolay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Tsvetkov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Dr. Rana Mohamed, Dr. Stefan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Bresch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Dr. Dinesh Vidhani, Dr. Trevor Harris, Dr.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itchFamily="34" charset="0"/>
              </a:rPr>
              <a:t>Chris </a:t>
            </a:r>
            <a:r>
              <a:rPr lang="en-US" sz="1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itchFamily="34" charset="0"/>
              </a:rPr>
              <a:t>Evonyuk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t-BR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Audrey Hughes</a:t>
            </a:r>
            <a:r>
              <a:rPr lang="pt-BR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pt-BR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Gabriel dos Passos Gomes, Dr. Edgar Rodriguez-Gonzalez, Dr. Rahul Kawade, Dr. Febin Kuriakose, Dr. Quintin Elliott, Dr. Chaowei Hu, Dr. Daria Tonkoglazova, Dr. Antony Sekar, Dr. Leah Kuhn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pt-BR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Graduate students/Postdocs: </a:t>
            </a:r>
            <a:r>
              <a:rPr lang="pt-BR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Nik Dos Santos, Beauty Chabuka, Michael Commodore, Favour Makurvet, Kimberley Christopher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pt-BR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Undergrads (out of &gt;180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Jahbari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Bowen, Joshua Loewenstern, Ian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Vallari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Christopher Rincon, Devon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Nobrega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Gage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Bayliss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Thomas Suarez,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Airionna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Fordham</a:t>
            </a:r>
            <a:endParaRPr lang="en-US" sz="1500" dirty="0">
              <a:solidFill>
                <a:srgbClr val="000000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52400" y="6172200"/>
            <a:ext cx="944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75000"/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$$$:   NSF, FSU, ACS Cope Scholar Fund  </a:t>
            </a:r>
          </a:p>
          <a:p>
            <a:pPr marL="342900" indent="-3429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80"/>
              </a:buClr>
              <a:buSzPct val="75000"/>
              <a:defRPr/>
            </a:pPr>
            <a:endParaRPr lang="en-US" b="1" i="1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6" name="Picture 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6903B7C8-6ABA-495F-9EA8-14D1A69594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82830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7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9486" y="1541960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158294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Everything you need to know about oxygen in organic molecules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6019800"/>
            <a:ext cx="8915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Back-to-back 2021 papers in Chem. Soc. Reviews (impact factor =55):</a:t>
            </a:r>
          </a:p>
          <a:p>
            <a:r>
              <a:rPr lang="en-US" sz="1300" dirty="0"/>
              <a:t>1. Anomeric Effect, Hyperconjugation and Electrostatics: Lessons from Complexity in a Classic Stereoelectronic Phenomenon.</a:t>
            </a:r>
          </a:p>
          <a:p>
            <a:r>
              <a:rPr lang="en-US" sz="1300" dirty="0"/>
              <a:t> 2. Stereoelectronic Power of Oxygen in Control of Chemical Reactivity: the Anomeric Effect is not Alone</a:t>
            </a:r>
            <a:r>
              <a:rPr lang="en-US" sz="130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00" dirty="0">
              <a:solidFill>
                <a:srgbClr val="C00000"/>
              </a:solidFill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D5EBEE1-A9C9-472B-B2EB-F55492222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02115"/>
              </p:ext>
            </p:extLst>
          </p:nvPr>
        </p:nvGraphicFramePr>
        <p:xfrm>
          <a:off x="266446" y="657225"/>
          <a:ext cx="5705475" cy="536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CS ChemDraw Drawing" r:id="rId5" imgW="6560457" imgH="6150587" progId="ChemDraw.Document.6.0">
                  <p:embed/>
                </p:oleObj>
              </mc:Choice>
              <mc:Fallback>
                <p:oleObj name="CS ChemDraw Drawing" r:id="rId5" imgW="6560457" imgH="6150587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446" y="657225"/>
                        <a:ext cx="5705475" cy="5362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9EAD92F-C595-4500-8528-968C2EFA1C03}"/>
              </a:ext>
            </a:extLst>
          </p:cNvPr>
          <p:cNvSpPr/>
          <p:nvPr/>
        </p:nvSpPr>
        <p:spPr>
          <a:xfrm>
            <a:off x="7090054" y="513007"/>
            <a:ext cx="1182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Leah Kuhn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2C5894-B44E-46C5-A5D5-5B480FF95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1983" y="878011"/>
            <a:ext cx="1838582" cy="1933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BC4603-6B0B-461A-8332-F7E069631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2394" y="2750618"/>
            <a:ext cx="2345160" cy="335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60455501"/>
      </p:ext>
    </p:extLst>
  </p:cSld>
  <p:clrMapOvr>
    <a:masterClrMapping/>
  </p:clrMapOvr>
  <p:transition spd="slow" advTm="327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5375"/>
            <a:ext cx="8305800" cy="968566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Choosing the right path for alkyne </a:t>
            </a:r>
            <a:r>
              <a:rPr lang="en-US" sz="2700" b="1" dirty="0" err="1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cyclizations</a:t>
            </a: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716" y="1396983"/>
            <a:ext cx="1405544" cy="508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solved </a:t>
            </a:r>
            <a:endParaRPr lang="en-US" sz="2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076428"/>
              </p:ext>
            </p:extLst>
          </p:nvPr>
        </p:nvGraphicFramePr>
        <p:xfrm>
          <a:off x="1768305" y="1103730"/>
          <a:ext cx="5643563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CS ChemDraw Drawing" r:id="rId4" imgW="3674004" imgH="947429" progId="ChemDraw.Document.6.0">
                  <p:embed/>
                </p:oleObj>
              </mc:Choice>
              <mc:Fallback>
                <p:oleObj name="CS ChemDraw Drawing" r:id="rId4" imgW="3674004" imgH="94742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305" y="1103730"/>
                        <a:ext cx="5643563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4584318" y="2332731"/>
            <a:ext cx="42548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For “endo” cyclizations,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stereoelectronic requirements need to be reversed (e.g., “LUMO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umpolung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” in EPNCs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etc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)</a:t>
            </a:r>
            <a:endParaRPr lang="en-US" b="1" dirty="0">
              <a:latin typeface="Arial" panose="020B0604020202020204" pitchFamily="34" charset="0"/>
              <a:cs typeface="Arial" pitchFamily="34" charset="0"/>
            </a:endParaRPr>
          </a:p>
          <a:p>
            <a:pPr algn="ctr"/>
            <a:endParaRPr lang="en-US" b="1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8133" y="2420757"/>
            <a:ext cx="36171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Stereoelectronic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 analysis  supports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exo</a:t>
            </a:r>
            <a:r>
              <a:rPr lang="en-US" sz="2000" b="1" dirty="0">
                <a:latin typeface="Arial" panose="020B0604020202020204" pitchFamily="34" charset="0"/>
                <a:cs typeface="Arial" pitchFamily="34" charset="0"/>
              </a:rPr>
              <a:t>-selectivity for radical </a:t>
            </a:r>
            <a:r>
              <a:rPr lang="en-US" sz="2000" b="1" dirty="0" err="1">
                <a:latin typeface="Arial" panose="020B0604020202020204" pitchFamily="34" charset="0"/>
                <a:cs typeface="Arial" pitchFamily="34" charset="0"/>
              </a:rPr>
              <a:t>cyclizations</a:t>
            </a:r>
            <a:endParaRPr lang="en-US" sz="2000" b="1" dirty="0"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11" y="3840320"/>
            <a:ext cx="1789897" cy="17898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9248" y="5685407"/>
            <a:ext cx="2743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Kerry Gilmore,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Connecticut</a:t>
            </a:r>
          </a:p>
          <a:p>
            <a:pPr algn="ctr"/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(2020 ACS Green Chemistry Award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41B5D-BCB8-45D1-95AA-12DD086A5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2448" y="3906879"/>
            <a:ext cx="5830114" cy="409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4443906"/>
            <a:ext cx="6096000" cy="486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600" y="5105400"/>
            <a:ext cx="5867400" cy="4201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9400" y="5791200"/>
            <a:ext cx="5867400" cy="5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1771"/>
            <a:ext cx="8721176" cy="96856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en-US" sz="2700" b="1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Playing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Molecular Tetris  - mostly with hexagons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800600" y="5181600"/>
            <a:ext cx="32148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Müllen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alt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Fasel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 and coworkers. </a:t>
            </a:r>
            <a:r>
              <a:rPr lang="en-US" altLang="en-US" i="1" dirty="0">
                <a:solidFill>
                  <a:prstClr val="black"/>
                </a:solidFill>
                <a:latin typeface="Arial" panose="020B0604020202020204" pitchFamily="34" charset="0"/>
              </a:rPr>
              <a:t>Nature</a:t>
            </a: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, 531, 489–492, </a:t>
            </a: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2209800"/>
            <a:ext cx="3962400" cy="29325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5791200"/>
            <a:ext cx="8458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There is more than one way to “cut” graphene into interesting substructures.</a:t>
            </a:r>
          </a:p>
          <a:p>
            <a:pPr algn="ctr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This can be useful </a:t>
            </a:r>
            <a:r>
              <a:rPr lang="en-US" sz="1900" kern="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as long as we can make these substructures with precise control of shapes and sizes</a:t>
            </a:r>
            <a:endParaRPr 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191000" y="762000"/>
            <a:ext cx="4343400" cy="131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spc="-50" baseline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just"/>
            <a:r>
              <a:rPr lang="en-US" sz="2800" dirty="0"/>
              <a:t>Cyclic molecules can force desired electron delocalization patterns: by organizing space, we can organize energy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1209"/>
            <a:ext cx="3581400" cy="4671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16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813">
        <p14:honeycomb/>
      </p:transition>
    </mc:Choice>
    <mc:Fallback xmlns="">
      <p:transition spd="slow" advTm="60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21771"/>
            <a:ext cx="8721176" cy="96856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altLang="en-US" sz="2700" b="1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What can we make with hexagons?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8600" y="3429000"/>
            <a:ext cx="4343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prstClr val="black"/>
                </a:solidFill>
                <a:latin typeface="Arial" panose="020B0604020202020204" pitchFamily="34" charset="0"/>
              </a:rPr>
              <a:t>Beginning of new technologies – as long as we can make these structures with precise control of shapes and sizes</a:t>
            </a:r>
            <a:endParaRPr lang="en-US" altLang="en-US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838200"/>
            <a:ext cx="3429000" cy="25377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34545" y="2057400"/>
            <a:ext cx="2895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Has no NMR signals</a:t>
            </a:r>
            <a:endParaRPr 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267200" y="685800"/>
            <a:ext cx="4343400" cy="93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kern="1200" spc="-50" baseline="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No need to go far to find something unusual</a:t>
            </a:r>
            <a:endParaRPr lang="en-US" sz="2400" b="0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267200" y="1828800"/>
          <a:ext cx="1984375" cy="204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2" name="CS ChemDraw Drawing" r:id="rId6" imgW="1983896" imgH="2043268" progId="ChemDraw.Document.6.0">
                  <p:embed/>
                </p:oleObj>
              </mc:Choice>
              <mc:Fallback>
                <p:oleObj name="CS ChemDraw Drawing" r:id="rId6" imgW="1983896" imgH="2043268" progId="ChemDraw.Document.6.0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7200" y="1828800"/>
                        <a:ext cx="1984375" cy="204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6283036" y="2819400"/>
            <a:ext cx="289560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… but shows an EPR signal</a:t>
            </a:r>
            <a:endParaRPr 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alt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124200" y="4419600"/>
          <a:ext cx="1918570" cy="2039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3" name="CS ChemDraw Drawing" r:id="rId8" imgW="1962746" imgH="2086079" progId="ChemDraw.Document.6.0">
                  <p:embed/>
                </p:oleObj>
              </mc:Choice>
              <mc:Fallback>
                <p:oleObj name="CS ChemDraw Drawing" r:id="rId8" imgW="1962746" imgH="2086079" progId="ChemDraw.Document.6.0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24200" y="4419600"/>
                        <a:ext cx="1918570" cy="2039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029200" y="6019800"/>
            <a:ext cx="4648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 err="1">
                <a:solidFill>
                  <a:prstClr val="black"/>
                </a:solidFill>
                <a:latin typeface="Arial" panose="020B0604020202020204" pitchFamily="34" charset="0"/>
              </a:rPr>
              <a:t>Kuriose</a:t>
            </a:r>
            <a:r>
              <a:rPr lang="en-US" altLang="en-US" sz="1400" dirty="0">
                <a:solidFill>
                  <a:prstClr val="black"/>
                </a:solidFill>
                <a:latin typeface="Arial" panose="020B0604020202020204" pitchFamily="34" charset="0"/>
              </a:rPr>
              <a:t>, Commodore et al. </a:t>
            </a:r>
            <a:r>
              <a:rPr lang="en-US" sz="1400" i="1" dirty="0"/>
              <a:t>J. Amer. Chem. Soc</a:t>
            </a:r>
            <a:r>
              <a:rPr lang="en-US" sz="1400" dirty="0"/>
              <a:t>. </a:t>
            </a:r>
            <a:r>
              <a:rPr lang="en-US" sz="1400" b="1" dirty="0"/>
              <a:t>2022</a:t>
            </a:r>
            <a:r>
              <a:rPr lang="en-US" sz="1400" dirty="0"/>
              <a:t>, 23448. </a:t>
            </a:r>
            <a:r>
              <a:rPr lang="en-US" sz="1400" u="sng" dirty="0">
                <a:hlinkClick r:id="rId10"/>
              </a:rPr>
              <a:t>https://pubs.acs.org/doi/10.1021/jacs.2c09637</a:t>
            </a:r>
            <a:endParaRPr lang="en-US" altLang="en-US" sz="14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2A8E5-0B1B-4672-B065-77412658A1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" y="4616870"/>
            <a:ext cx="938884" cy="14029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F892736-DDA3-4D6C-BD53-4EC6EA6715B8}"/>
              </a:ext>
            </a:extLst>
          </p:cNvPr>
          <p:cNvSpPr txBox="1"/>
          <p:nvPr/>
        </p:nvSpPr>
        <p:spPr>
          <a:xfrm>
            <a:off x="228600" y="6101653"/>
            <a:ext cx="140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Febin Kuriakose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01107-4616-4B0D-92D5-EAAC5872FE8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867" t="13096"/>
          <a:stretch/>
        </p:blipFill>
        <p:spPr>
          <a:xfrm>
            <a:off x="1648344" y="4620467"/>
            <a:ext cx="1288820" cy="13993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4133270-F965-4F42-A877-87ACB55BAC54}"/>
              </a:ext>
            </a:extLst>
          </p:cNvPr>
          <p:cNvSpPr txBox="1"/>
          <p:nvPr/>
        </p:nvSpPr>
        <p:spPr>
          <a:xfrm>
            <a:off x="1266035" y="6062988"/>
            <a:ext cx="2024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Commodore</a:t>
            </a:r>
          </a:p>
        </p:txBody>
      </p:sp>
      <p:pic>
        <p:nvPicPr>
          <p:cNvPr id="20" name="Picture 19" descr="Chart, line chart&#10;&#10;Description automatically generated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66" y="3765550"/>
            <a:ext cx="3733800" cy="20256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67600" y="36576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42 h;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S/T gap =</a:t>
            </a:r>
          </a:p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-0.3 kcal/mol</a:t>
            </a:r>
            <a:endParaRPr lang="en-US" dirty="0">
              <a:solidFill>
                <a:prstClr val="black"/>
              </a:solidFill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320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813">
        <p14:ripple/>
      </p:transition>
    </mc:Choice>
    <mc:Fallback xmlns="">
      <p:transition spd="slow" advTm="608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95375"/>
            <a:ext cx="8305800" cy="968566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Radicals and alkynes – a perfect combination?</a:t>
            </a:r>
            <a:endParaRPr lang="en-US" altLang="en-US" sz="2700" b="1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7548" y="810691"/>
            <a:ext cx="8297487" cy="142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sz="21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Neutral reactive intermediates + carbon-rich high-energy functionality = fewer problems with </a:t>
            </a:r>
            <a:r>
              <a:rPr lang="en-US" sz="2100" kern="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overoxidation</a:t>
            </a:r>
            <a:r>
              <a:rPr lang="en-US" sz="21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/ fewer hydrogens to remove  </a:t>
            </a:r>
            <a:endParaRPr lang="en-US" sz="2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548" y="4765672"/>
            <a:ext cx="82974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Two challenges – </a:t>
            </a:r>
          </a:p>
          <a:p>
            <a:pPr marL="342900" indent="-342900">
              <a:buAutoNum type="arabicParenR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how alkynes can be used to form a cycle</a:t>
            </a:r>
          </a:p>
          <a:p>
            <a:pPr marL="342900" indent="-342900">
              <a:buAutoNum type="arabicParenR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understanding how radicals can be used efficiently and selectively in alkyne reactions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62200" y="2146524"/>
          <a:ext cx="5562600" cy="2501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CS ChemDraw Drawing" r:id="rId4" imgW="3999863" imgH="1772052" progId="ChemDraw.Document.6.0">
                  <p:embed/>
                </p:oleObj>
              </mc:Choice>
              <mc:Fallback>
                <p:oleObj name="CS ChemDraw Drawing" r:id="rId4" imgW="3999863" imgH="1772052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46524"/>
                        <a:ext cx="5562600" cy="25014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381000" y="6324600"/>
            <a:ext cx="800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Mohamed,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Mondal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Guerrera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Eaton, Albrecht-Schmitt,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Shatruk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, Alabugin, </a:t>
            </a:r>
            <a:r>
              <a:rPr lang="de-DE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ACIE,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2016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de-DE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55</a:t>
            </a:r>
            <a:r>
              <a:rPr lang="de-DE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12054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1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" y="-7961"/>
            <a:ext cx="7467600" cy="693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Refined cyclization rules (Baldwin rules)</a:t>
            </a: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1280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572224"/>
              </p:ext>
            </p:extLst>
          </p:nvPr>
        </p:nvGraphicFramePr>
        <p:xfrm>
          <a:off x="457200" y="685800"/>
          <a:ext cx="5499100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name="CS ChemDraw Drawing" r:id="rId5" imgW="6309058" imgH="6196325" progId="ChemDraw.Document.6.0">
                  <p:embed/>
                </p:oleObj>
              </mc:Choice>
              <mc:Fallback>
                <p:oleObj name="CS ChemDraw Drawing" r:id="rId5" imgW="6309058" imgH="619632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85800"/>
                        <a:ext cx="5499100" cy="541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267990" y="684901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egoe Script" pitchFamily="34" charset="0"/>
                <a:cs typeface="Arial" pitchFamily="34" charset="0"/>
              </a:rPr>
              <a:t>X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990" y="1599301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egoe Script" pitchFamily="34" charset="0"/>
                <a:cs typeface="Arial" pitchFamily="34" charset="0"/>
              </a:rPr>
              <a:t>X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7990" y="2513701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latin typeface="Segoe Script" pitchFamily="34" charset="0"/>
                <a:cs typeface="Arial" pitchFamily="34" charset="0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62990" y="761101"/>
            <a:ext cx="838200" cy="1828800"/>
          </a:xfrm>
          <a:prstGeom prst="rect">
            <a:avLst/>
          </a:prstGeom>
          <a:solidFill>
            <a:schemeClr val="accent1">
              <a:lumMod val="75000"/>
              <a:alpha val="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7" cstate="print"/>
          <a:srcRect l="1573" t="25556" r="1759" b="17037"/>
          <a:stretch/>
        </p:blipFill>
        <p:spPr bwMode="auto">
          <a:xfrm>
            <a:off x="6225746" y="1842005"/>
            <a:ext cx="2819400" cy="1779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244281" y="810587"/>
            <a:ext cx="2819400" cy="1077218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Citations for the “Rules for Ring Closure” (1976-2012) – 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the</a:t>
            </a:r>
            <a:r>
              <a:rPr kumimoji="0" lang="en-US" sz="1600" b="0" i="1" u="none" strike="noStrike" kern="0" cap="none" spc="0" normalizeH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 most cited paper in the first 40 years of </a:t>
            </a:r>
            <a:r>
              <a:rPr kumimoji="0" lang="en-US" sz="1600" b="0" i="1" u="none" strike="noStrike" kern="0" cap="none" spc="0" normalizeH="0" noProof="0" dirty="0" err="1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panose="020B0604020202020204" pitchFamily="34" charset="0"/>
                <a:cs typeface="Arial" pitchFamily="34" charset="0"/>
              </a:rPr>
              <a:t>ChemComm</a:t>
            </a:r>
            <a:endParaRPr kumimoji="0" lang="en-US" sz="1600" b="0" i="1" u="none" strike="noStrike" kern="0" cap="none" spc="0" normalizeH="0" baseline="0" noProof="0" dirty="0">
              <a:ln>
                <a:noFill/>
              </a:ln>
              <a:solidFill>
                <a:srgbClr val="00008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83713" y="3613459"/>
            <a:ext cx="3172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Baldwin, </a:t>
            </a:r>
            <a:r>
              <a:rPr lang="en-US" sz="1350" i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Chem. </a:t>
            </a:r>
            <a:r>
              <a:rPr lang="en-US" sz="1350" i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Commun</a:t>
            </a:r>
            <a:r>
              <a:rPr lang="en-US" sz="1350" i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135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1976</a:t>
            </a:r>
            <a:r>
              <a:rPr lang="en-US" sz="1350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, 734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257800" y="4800600"/>
            <a:ext cx="1524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rules reflect </a:t>
            </a:r>
            <a:r>
              <a:rPr lang="en-US" sz="17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stereoelectro-nic</a:t>
            </a:r>
            <a:r>
              <a:rPr lang="en-US" sz="17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control of organic reactivity</a:t>
            </a:r>
            <a:endParaRPr lang="en-US" sz="17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https://images-na.ssl-images-amazon.com/images/I/51pwIkGuvWL._SX382_BO1,204,203,2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55396"/>
            <a:ext cx="1905000" cy="24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24110813"/>
      </p:ext>
    </p:extLst>
  </p:cSld>
  <p:clrMapOvr>
    <a:masterClrMapping/>
  </p:clrMapOvr>
  <p:transition advTm="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-13.1|2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|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4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4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4|0.3|0.3|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1|5.4"/>
</p:tagLst>
</file>

<file path=ppt/theme/theme1.xml><?xml version="1.0" encoding="utf-8"?>
<a:theme xmlns:a="http://schemas.openxmlformats.org/drawingml/2006/main" name="International">
  <a:themeElements>
    <a:clrScheme name="International 2">
      <a:dk1>
        <a:srgbClr val="000000"/>
      </a:dk1>
      <a:lt1>
        <a:srgbClr val="FFFFFF"/>
      </a:lt1>
      <a:dk2>
        <a:srgbClr val="000080"/>
      </a:dk2>
      <a:lt2>
        <a:srgbClr val="003399"/>
      </a:lt2>
      <a:accent1>
        <a:srgbClr val="9999FF"/>
      </a:accent1>
      <a:accent2>
        <a:srgbClr val="FF99FF"/>
      </a:accent2>
      <a:accent3>
        <a:srgbClr val="FFFFFF"/>
      </a:accent3>
      <a:accent4>
        <a:srgbClr val="000000"/>
      </a:accent4>
      <a:accent5>
        <a:srgbClr val="CACAFF"/>
      </a:accent5>
      <a:accent6>
        <a:srgbClr val="E78AE7"/>
      </a:accent6>
      <a:hlink>
        <a:srgbClr val="85ADFF"/>
      </a:hlink>
      <a:folHlink>
        <a:srgbClr val="00CCCC"/>
      </a:folHlink>
    </a:clrScheme>
    <a:fontScheme name="Internat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ernationa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tiona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tiona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International">
  <a:themeElements>
    <a:clrScheme name="2_International 2">
      <a:dk1>
        <a:srgbClr val="000000"/>
      </a:dk1>
      <a:lt1>
        <a:srgbClr val="FFFFFF"/>
      </a:lt1>
      <a:dk2>
        <a:srgbClr val="000080"/>
      </a:dk2>
      <a:lt2>
        <a:srgbClr val="003399"/>
      </a:lt2>
      <a:accent1>
        <a:srgbClr val="9999FF"/>
      </a:accent1>
      <a:accent2>
        <a:srgbClr val="FF99FF"/>
      </a:accent2>
      <a:accent3>
        <a:srgbClr val="FFFFFF"/>
      </a:accent3>
      <a:accent4>
        <a:srgbClr val="000000"/>
      </a:accent4>
      <a:accent5>
        <a:srgbClr val="CACAFF"/>
      </a:accent5>
      <a:accent6>
        <a:srgbClr val="E78AE7"/>
      </a:accent6>
      <a:hlink>
        <a:srgbClr val="85ADFF"/>
      </a:hlink>
      <a:folHlink>
        <a:srgbClr val="00CCCC"/>
      </a:folHlink>
    </a:clrScheme>
    <a:fontScheme name="2_Internat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Internationa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Internationa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Internationa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International">
  <a:themeElements>
    <a:clrScheme name="3_International 2">
      <a:dk1>
        <a:srgbClr val="000000"/>
      </a:dk1>
      <a:lt1>
        <a:srgbClr val="FFFFFF"/>
      </a:lt1>
      <a:dk2>
        <a:srgbClr val="000080"/>
      </a:dk2>
      <a:lt2>
        <a:srgbClr val="003399"/>
      </a:lt2>
      <a:accent1>
        <a:srgbClr val="9999FF"/>
      </a:accent1>
      <a:accent2>
        <a:srgbClr val="FF99FF"/>
      </a:accent2>
      <a:accent3>
        <a:srgbClr val="FFFFFF"/>
      </a:accent3>
      <a:accent4>
        <a:srgbClr val="000000"/>
      </a:accent4>
      <a:accent5>
        <a:srgbClr val="CACAFF"/>
      </a:accent5>
      <a:accent6>
        <a:srgbClr val="E78AE7"/>
      </a:accent6>
      <a:hlink>
        <a:srgbClr val="85ADFF"/>
      </a:hlink>
      <a:folHlink>
        <a:srgbClr val="00CCCC"/>
      </a:folHlink>
    </a:clrScheme>
    <a:fontScheme name="3_Internat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Internationa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Internationa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Internationa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International">
  <a:themeElements>
    <a:clrScheme name="International 2">
      <a:dk1>
        <a:srgbClr val="000000"/>
      </a:dk1>
      <a:lt1>
        <a:srgbClr val="FFFFFF"/>
      </a:lt1>
      <a:dk2>
        <a:srgbClr val="000080"/>
      </a:dk2>
      <a:lt2>
        <a:srgbClr val="003399"/>
      </a:lt2>
      <a:accent1>
        <a:srgbClr val="9999FF"/>
      </a:accent1>
      <a:accent2>
        <a:srgbClr val="FF99FF"/>
      </a:accent2>
      <a:accent3>
        <a:srgbClr val="FFFFFF"/>
      </a:accent3>
      <a:accent4>
        <a:srgbClr val="000000"/>
      </a:accent4>
      <a:accent5>
        <a:srgbClr val="CACAFF"/>
      </a:accent5>
      <a:accent6>
        <a:srgbClr val="E78AE7"/>
      </a:accent6>
      <a:hlink>
        <a:srgbClr val="85ADFF"/>
      </a:hlink>
      <a:folHlink>
        <a:srgbClr val="00CCCC"/>
      </a:folHlink>
    </a:clrScheme>
    <a:fontScheme name="Internati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ernationa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ernationa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ernationa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F8E20D4-3434-4DD1-9003-C2B9B485E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Asian continent presentation (widescreen)</Template>
  <TotalTime>0</TotalTime>
  <Words>4873</Words>
  <Application>Microsoft Office PowerPoint</Application>
  <PresentationFormat>On-screen Show (4:3)</PresentationFormat>
  <Paragraphs>253</Paragraphs>
  <Slides>34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Arial</vt:lpstr>
      <vt:lpstr>Calibri</vt:lpstr>
      <vt:lpstr>Calibri Light</vt:lpstr>
      <vt:lpstr>Century Gothic</vt:lpstr>
      <vt:lpstr>Century Schoolbook</vt:lpstr>
      <vt:lpstr>Helvetica neue</vt:lpstr>
      <vt:lpstr>Monotype Sorts</vt:lpstr>
      <vt:lpstr>Neue Haas Unica Pro</vt:lpstr>
      <vt:lpstr>Segoe Script</vt:lpstr>
      <vt:lpstr>Slack-Lato</vt:lpstr>
      <vt:lpstr>Times New Roman</vt:lpstr>
      <vt:lpstr>Wingdings 2</vt:lpstr>
      <vt:lpstr>International</vt:lpstr>
      <vt:lpstr>2_International</vt:lpstr>
      <vt:lpstr>3_International</vt:lpstr>
      <vt:lpstr>1_International</vt:lpstr>
      <vt:lpstr>Office Theme</vt:lpstr>
      <vt:lpstr>3_Office Theme</vt:lpstr>
      <vt:lpstr>2_Office Theme</vt:lpstr>
      <vt:lpstr>View</vt:lpstr>
      <vt:lpstr>5_Office Theme</vt:lpstr>
      <vt:lpstr>6_Office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Choosing the right path for alkyne cyclizations </vt:lpstr>
      <vt:lpstr>Playing Molecular Tetris  - mostly with hexagons</vt:lpstr>
      <vt:lpstr>What can we make with hexagons?</vt:lpstr>
      <vt:lpstr>Radicals and alkynes – a perfect combination?</vt:lpstr>
      <vt:lpstr>PowerPoint Presentation</vt:lpstr>
      <vt:lpstr>Let’s add aromatic spacers to oligoalkynes</vt:lpstr>
      <vt:lpstr>PowerPoint Presentation</vt:lpstr>
      <vt:lpstr>PowerPoint Presentation</vt:lpstr>
      <vt:lpstr>How many papers will you publish in grad school?</vt:lpstr>
      <vt:lpstr>How many papers will you publish in grad school?</vt:lpstr>
      <vt:lpstr>How many papers will you publish in grad school?</vt:lpstr>
      <vt:lpstr>How many papers will you publish in grad school?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Tired of carbon?  How about a new way to make C-N bonds?</vt:lpstr>
      <vt:lpstr>Reinventing C-H aminations</vt:lpstr>
      <vt:lpstr>How to fix thermodynamics of C-H aminations</vt:lpstr>
      <vt:lpstr>A milder approach to C-H aminations:  the base/radical/oxidant trio</vt:lpstr>
      <vt:lpstr>N-heterocycles twist and bend</vt:lpstr>
      <vt:lpstr>What is the smallest possible catalyst?</vt:lpstr>
      <vt:lpstr>PowerPoint Presentation</vt:lpstr>
      <vt:lpstr>PowerPoint Presentation</vt:lpstr>
      <vt:lpstr>Expanding the scope of  three-electron approach to C-N bond formation</vt:lpstr>
      <vt:lpstr>The smallest catalyst for the Diels-Alder reaction</vt:lpstr>
      <vt:lpstr>Collaborations</vt:lpstr>
      <vt:lpstr>The A-Group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2014-03-27T18:08:18Z</dcterms:created>
  <dcterms:modified xsi:type="dcterms:W3CDTF">2024-07-23T19:05:38Z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TC028048679991</vt:lpwstr>
  </property>
</Properties>
</file>